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4.xml" ContentType="application/vnd.openxmlformats-officedocument.them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95" r:id="rId1"/>
    <p:sldMasterId id="2147483660" r:id="rId2"/>
    <p:sldMasterId id="2147483667" r:id="rId3"/>
    <p:sldMasterId id="2147483677" r:id="rId4"/>
    <p:sldMasterId id="2147484437" r:id="rId5"/>
  </p:sldMasterIdLst>
  <p:notesMasterIdLst>
    <p:notesMasterId r:id="rId25"/>
  </p:notesMasterIdLst>
  <p:sldIdLst>
    <p:sldId id="289" r:id="rId6"/>
    <p:sldId id="540" r:id="rId7"/>
    <p:sldId id="321" r:id="rId8"/>
    <p:sldId id="422" r:id="rId9"/>
    <p:sldId id="536" r:id="rId10"/>
    <p:sldId id="356" r:id="rId11"/>
    <p:sldId id="357" r:id="rId12"/>
    <p:sldId id="350" r:id="rId13"/>
    <p:sldId id="358" r:id="rId14"/>
    <p:sldId id="359" r:id="rId15"/>
    <p:sldId id="360" r:id="rId16"/>
    <p:sldId id="361" r:id="rId17"/>
    <p:sldId id="546" r:id="rId18"/>
    <p:sldId id="529" r:id="rId19"/>
    <p:sldId id="535" r:id="rId20"/>
    <p:sldId id="545" r:id="rId21"/>
    <p:sldId id="544" r:id="rId22"/>
    <p:sldId id="325" r:id="rId23"/>
    <p:sldId id="355" r:id="rId2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C72"/>
    <a:srgbClr val="253244"/>
    <a:srgbClr val="CBD4DA"/>
    <a:srgbClr val="EEF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1" autoAdjust="0"/>
    <p:restoredTop sz="71988" autoAdjust="0"/>
  </p:normalViewPr>
  <p:slideViewPr>
    <p:cSldViewPr snapToGrid="0" snapToObjects="1">
      <p:cViewPr varScale="1">
        <p:scale>
          <a:sx n="103" d="100"/>
          <a:sy n="103" d="100"/>
        </p:scale>
        <p:origin x="1632" y="168"/>
      </p:cViewPr>
      <p:guideLst>
        <p:guide orient="horz" pos="2160"/>
        <p:guide pos="2880"/>
      </p:guideLst>
    </p:cSldViewPr>
  </p:slideViewPr>
  <p:notesTextViewPr>
    <p:cViewPr>
      <p:scale>
        <a:sx n="90" d="100"/>
        <a:sy n="9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BC130-D2AF-472E-8C9A-0284D15368D7}" type="datetimeFigureOut">
              <a:rPr lang="en-GB" smtClean="0"/>
              <a:t>07/07/2019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D326B-10FC-42A0-8CC4-04F9E7DA42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455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326B-10FC-42A0-8CC4-04F9E7DA4269}" type="slidenum">
              <a:rPr lang="en-GB" smtClean="0"/>
              <a:t>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084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D326B-10FC-42A0-8CC4-04F9E7DA426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9394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326B-10FC-42A0-8CC4-04F9E7DA426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898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D326B-10FC-42A0-8CC4-04F9E7DA426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777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89D34-E1B2-4266-BF3E-1433F25EC44F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746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D326B-10FC-42A0-8CC4-04F9E7DA426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471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D326B-10FC-42A0-8CC4-04F9E7DA426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911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D326B-10FC-42A0-8CC4-04F9E7DA426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211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D326B-10FC-42A0-8CC4-04F9E7DA426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473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D326B-10FC-42A0-8CC4-04F9E7DA4269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968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D326B-10FC-42A0-8CC4-04F9E7DA426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976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D326B-10FC-42A0-8CC4-04F9E7DA426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824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89D34-E1B2-4266-BF3E-1433F25EC44F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031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D326B-10FC-42A0-8CC4-04F9E7DA426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463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326B-10FC-42A0-8CC4-04F9E7DA426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834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D326B-10FC-42A0-8CC4-04F9E7DA426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414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D326B-10FC-42A0-8CC4-04F9E7DA426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781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D326B-10FC-42A0-8CC4-04F9E7DA426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85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emf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9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9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7.emf"/><Relationship Id="rId4" Type="http://schemas.openxmlformats.org/officeDocument/2006/relationships/image" Target="../media/image9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7.emf"/><Relationship Id="rId4" Type="http://schemas.openxmlformats.org/officeDocument/2006/relationships/image" Target="../media/image9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9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9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9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9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7.emf"/><Relationship Id="rId4" Type="http://schemas.openxmlformats.org/officeDocument/2006/relationships/image" Target="../media/image9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7.emf"/><Relationship Id="rId4" Type="http://schemas.openxmlformats.org/officeDocument/2006/relationships/image" Target="../media/image9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9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9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9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9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9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9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23.xml"/><Relationship Id="rId5" Type="http://schemas.openxmlformats.org/officeDocument/2006/relationships/image" Target="../media/image7.emf"/><Relationship Id="rId4" Type="http://schemas.openxmlformats.org/officeDocument/2006/relationships/image" Target="../media/image9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24.xml"/><Relationship Id="rId5" Type="http://schemas.openxmlformats.org/officeDocument/2006/relationships/image" Target="../media/image7.emf"/><Relationship Id="rId4" Type="http://schemas.openxmlformats.org/officeDocument/2006/relationships/image" Target="../media/image9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- Welcome Slide">
    <p:bg>
      <p:bgPr>
        <a:solidFill>
          <a:srgbClr val="253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5640388" y="6046788"/>
            <a:ext cx="31861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GB" altLang="en-US" sz="1600" b="1">
                <a:solidFill>
                  <a:srgbClr val="BCDCE8"/>
                </a:solidFill>
                <a:latin typeface="Palatino Linotype" panose="02040502050505030304" pitchFamily="18" charset="0"/>
              </a:rPr>
              <a:t>It’s the Keele difference.</a:t>
            </a: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1763" y="2382838"/>
            <a:ext cx="3179762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5400">
                <a:latin typeface="Palatino Linotype" charset="0"/>
                <a:cs typeface="Palatino Linotype" charset="0"/>
              </a:rPr>
              <a:t>Welcome</a:t>
            </a: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1905000" y="2917825"/>
            <a:ext cx="44450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500">
                <a:latin typeface="Palatino Linotype" charset="0"/>
                <a:cs typeface="Palatino Linotype" charset="0"/>
              </a:rPr>
              <a:t>Keele</a:t>
            </a: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233863" y="3362325"/>
            <a:ext cx="4143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>
                <a:latin typeface="Palatino Linotype" charset="0"/>
                <a:cs typeface="Palatino Linotype" charset="0"/>
              </a:rPr>
              <a:t>to</a:t>
            </a:r>
          </a:p>
        </p:txBody>
      </p:sp>
      <p:pic>
        <p:nvPicPr>
          <p:cNvPr id="7" name="Picture 4" descr="KeeleUni-RGB_ColourwithWHITEtex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303213"/>
            <a:ext cx="2071687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6700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no KD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KeeleUni-RGB_Colou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ShieldTint-2_rig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7266"/>
      </p:ext>
    </p:extLst>
  </p:cSld>
  <p:clrMapOvr>
    <a:masterClrMapping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o no KD - End Slide">
    <p:bg>
      <p:bgPr>
        <a:solidFill>
          <a:srgbClr val="253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KeeleUni-RGB_ColourwithWHITEtex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303213"/>
            <a:ext cx="2071687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ShieldTint-1_lef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613" y="5126038"/>
            <a:ext cx="136525" cy="101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7308850" y="5032375"/>
            <a:ext cx="1655763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Keele University</a:t>
            </a:r>
          </a:p>
          <a:p>
            <a:pPr marL="0" marR="0" lvl="0" indent="0" algn="l" defTabSz="4572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Newcastle-under-Lyme</a:t>
            </a:r>
          </a:p>
          <a:p>
            <a:pPr marL="0" marR="0" lvl="0" indent="0" algn="l" defTabSz="4572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Staffordshire</a:t>
            </a:r>
          </a:p>
          <a:p>
            <a:pPr marL="0" marR="0" lvl="0" indent="0" algn="l" defTabSz="4572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ST5 5BG</a:t>
            </a:r>
          </a:p>
          <a:p>
            <a:pPr marL="0" marR="0" lvl="0" indent="0" algn="l" defTabSz="4572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+44 (0)1782 732000</a:t>
            </a:r>
          </a:p>
        </p:txBody>
      </p:sp>
    </p:spTree>
    <p:extLst>
      <p:ext uri="{BB962C8B-B14F-4D97-AF65-F5344CB8AC3E}">
        <p14:creationId xmlns:p14="http://schemas.microsoft.com/office/powerpoint/2010/main" val="2549359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93A6A2-1A03-4B05-8799-B925459349E6}" type="datetime1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7/7/19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1-</a:t>
            </a:r>
            <a:fld id="{B44540DA-F673-4C20-8915-6260C361B94A}" type="slidenum"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771229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no no KD - 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998539" y="2854477"/>
            <a:ext cx="6740525" cy="7837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998539" y="3730790"/>
            <a:ext cx="6740525" cy="535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998539" y="3542663"/>
            <a:ext cx="6740525" cy="191069"/>
          </a:xfrm>
          <a:prstGeom prst="rect">
            <a:avLst/>
          </a:prstGeom>
          <a:solidFill>
            <a:srgbClr val="2532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2292684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- 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200" y="6046788"/>
            <a:ext cx="31861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600" b="1">
                <a:solidFill>
                  <a:srgbClr val="BCDCE8"/>
                </a:solidFill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5" name="Picture 4" descr="KeeleUni-RGB_Colou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ShieldTint-2_rig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8229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13530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no KD - Content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46202"/>
            <a:ext cx="8229600" cy="426719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272" y="998955"/>
            <a:ext cx="9144000" cy="191069"/>
          </a:xfrm>
          <a:prstGeom prst="rect">
            <a:avLst/>
          </a:prstGeom>
          <a:solidFill>
            <a:srgbClr val="2532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B04B9-F11B-4F01-91D0-3466AD1272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580147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-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>
            <a:spLocks noChangeArrowheads="1"/>
          </p:cNvSpPr>
          <p:nvPr userDrawn="1"/>
        </p:nvSpPr>
        <p:spPr bwMode="auto">
          <a:xfrm>
            <a:off x="457200" y="6046788"/>
            <a:ext cx="31861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600" b="1">
                <a:solidFill>
                  <a:srgbClr val="BCDCE8"/>
                </a:solidFill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6" name="Picture 4" descr="KeeleUni-RGB_Colou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ShieldTint-2_rig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284272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612775"/>
            <a:ext cx="5486400" cy="366602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851011"/>
            <a:ext cx="5486400" cy="391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189717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with KD -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KeeleUni-RGB_Colou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ShieldTint-2_rig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284272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612775"/>
            <a:ext cx="5486400" cy="366602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851011"/>
            <a:ext cx="5486400" cy="391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2289456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- Thank you">
    <p:bg>
      <p:bgPr>
        <a:solidFill>
          <a:srgbClr val="253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hieldTint-1_lef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5640388" y="6046788"/>
            <a:ext cx="31861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GB" altLang="en-US" sz="1600" b="1">
                <a:solidFill>
                  <a:srgbClr val="BCDCE8"/>
                </a:solidFill>
                <a:latin typeface="Palatino Linotype" panose="02040502050505030304" pitchFamily="18" charset="0"/>
              </a:rPr>
              <a:t>It’s the Keele difference.</a:t>
            </a: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1763" y="3248025"/>
            <a:ext cx="427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5400" b="1">
                <a:latin typeface="Palatino Linotype" charset="0"/>
                <a:cs typeface="Palatino Linotype" charset="0"/>
              </a:rPr>
              <a:t>Thank you</a:t>
            </a:r>
          </a:p>
        </p:txBody>
      </p:sp>
      <p:pic>
        <p:nvPicPr>
          <p:cNvPr id="5" name="Picture 6" descr="KeeleUni-RGB_ColourwithWHITEtex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303213"/>
            <a:ext cx="2071687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200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no KD - Thank you">
    <p:bg>
      <p:bgPr>
        <a:solidFill>
          <a:srgbClr val="253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hieldTint-1_lef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01763" y="3248025"/>
            <a:ext cx="427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5400" b="1">
                <a:latin typeface="Palatino Linotype" charset="0"/>
                <a:cs typeface="Palatino Linotype" charset="0"/>
              </a:rPr>
              <a:t>Thank you</a:t>
            </a:r>
          </a:p>
        </p:txBody>
      </p:sp>
      <p:pic>
        <p:nvPicPr>
          <p:cNvPr id="4" name="Picture 4" descr="KeeleUni-RGB_ColourwithWHITEtex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303213"/>
            <a:ext cx="2071687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512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- End Slide">
    <p:bg>
      <p:bgPr>
        <a:solidFill>
          <a:srgbClr val="253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hieldTint-1_lef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5640388" y="6046788"/>
            <a:ext cx="31861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GB" altLang="en-US" sz="1600" b="1">
                <a:solidFill>
                  <a:srgbClr val="BCDCE8"/>
                </a:solidFill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4" name="Picture 4" descr="KeeleUni-RGB_ColourwithWHITEtex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303213"/>
            <a:ext cx="2071687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484188"/>
            <a:ext cx="136525" cy="101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87363" y="390525"/>
            <a:ext cx="1655762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en-GB" sz="1100" b="1" dirty="0"/>
              <a:t>Keele University</a:t>
            </a:r>
          </a:p>
          <a:p>
            <a:pPr>
              <a:lnSpc>
                <a:spcPct val="110000"/>
              </a:lnSpc>
              <a:defRPr/>
            </a:pPr>
            <a:r>
              <a:rPr lang="en-GB" sz="1100" dirty="0"/>
              <a:t>Newcastle-under-Lyme</a:t>
            </a:r>
          </a:p>
          <a:p>
            <a:pPr>
              <a:lnSpc>
                <a:spcPct val="110000"/>
              </a:lnSpc>
              <a:defRPr/>
            </a:pPr>
            <a:r>
              <a:rPr lang="en-GB" sz="1100" dirty="0"/>
              <a:t>Staffordshire</a:t>
            </a:r>
          </a:p>
          <a:p>
            <a:pPr>
              <a:lnSpc>
                <a:spcPct val="110000"/>
              </a:lnSpc>
              <a:defRPr/>
            </a:pPr>
            <a:r>
              <a:rPr lang="en-GB" sz="1100" dirty="0"/>
              <a:t>ST5 5BG</a:t>
            </a:r>
          </a:p>
          <a:p>
            <a:pPr>
              <a:lnSpc>
                <a:spcPct val="110000"/>
              </a:lnSpc>
              <a:defRPr/>
            </a:pPr>
            <a:r>
              <a:rPr lang="en-GB" sz="1100" dirty="0"/>
              <a:t>+44 (0)1782 732000</a:t>
            </a:r>
          </a:p>
        </p:txBody>
      </p:sp>
    </p:spTree>
    <p:extLst>
      <p:ext uri="{BB962C8B-B14F-4D97-AF65-F5344CB8AC3E}">
        <p14:creationId xmlns:p14="http://schemas.microsoft.com/office/powerpoint/2010/main" val="3822149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o no KD - End Slide">
    <p:bg>
      <p:bgPr>
        <a:solidFill>
          <a:srgbClr val="253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KeeleUni-RGB_ColourwithWHITEtex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303213"/>
            <a:ext cx="2071687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ShieldTint-1_lef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613" y="5126038"/>
            <a:ext cx="136525" cy="101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7308850" y="5032375"/>
            <a:ext cx="1655763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en-GB" sz="1100" b="1" dirty="0"/>
              <a:t>Keele University</a:t>
            </a:r>
          </a:p>
          <a:p>
            <a:pPr>
              <a:lnSpc>
                <a:spcPct val="110000"/>
              </a:lnSpc>
              <a:defRPr/>
            </a:pPr>
            <a:r>
              <a:rPr lang="en-GB" sz="1100" dirty="0"/>
              <a:t>Newcastle-under-Lyme</a:t>
            </a:r>
          </a:p>
          <a:p>
            <a:pPr>
              <a:lnSpc>
                <a:spcPct val="110000"/>
              </a:lnSpc>
              <a:defRPr/>
            </a:pPr>
            <a:r>
              <a:rPr lang="en-GB" sz="1100" dirty="0"/>
              <a:t>Staffordshire</a:t>
            </a:r>
          </a:p>
          <a:p>
            <a:pPr>
              <a:lnSpc>
                <a:spcPct val="110000"/>
              </a:lnSpc>
              <a:defRPr/>
            </a:pPr>
            <a:r>
              <a:rPr lang="en-GB" sz="1100" dirty="0"/>
              <a:t>ST5 5BG</a:t>
            </a:r>
          </a:p>
          <a:p>
            <a:pPr>
              <a:lnSpc>
                <a:spcPct val="110000"/>
              </a:lnSpc>
              <a:defRPr/>
            </a:pPr>
            <a:r>
              <a:rPr lang="en-GB" sz="1100" dirty="0"/>
              <a:t>+44 (0)1782 732000</a:t>
            </a:r>
          </a:p>
        </p:txBody>
      </p:sp>
    </p:spTree>
    <p:extLst>
      <p:ext uri="{BB962C8B-B14F-4D97-AF65-F5344CB8AC3E}">
        <p14:creationId xmlns:p14="http://schemas.microsoft.com/office/powerpoint/2010/main" val="2051357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6/23/2010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Wipro Chennai 2011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BAB3D2-1737-44A0-B4AE-44E458FF37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4190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no KD - Welcome Slide">
    <p:bg>
      <p:bgPr>
        <a:solidFill>
          <a:srgbClr val="253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hieldTint-1_lef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01763" y="2382838"/>
            <a:ext cx="3179762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5400">
                <a:latin typeface="Palatino Linotype" charset="0"/>
                <a:cs typeface="Palatino Linotype" charset="0"/>
              </a:rPr>
              <a:t>Welcome</a:t>
            </a: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905000" y="2917825"/>
            <a:ext cx="44450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500">
                <a:latin typeface="Palatino Linotype" charset="0"/>
                <a:cs typeface="Palatino Linotype" charset="0"/>
              </a:rPr>
              <a:t>Keele</a:t>
            </a: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4233863" y="3362325"/>
            <a:ext cx="4143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>
                <a:latin typeface="Palatino Linotype" charset="0"/>
                <a:cs typeface="Palatino Linotype" charset="0"/>
              </a:rPr>
              <a:t>to</a:t>
            </a:r>
          </a:p>
        </p:txBody>
      </p:sp>
      <p:pic>
        <p:nvPicPr>
          <p:cNvPr id="6" name="Picture 4" descr="KeeleUni-RGB_ColourwithWHITEtex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303213"/>
            <a:ext cx="2071687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254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Rubrik, text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0A08EA-0C7A-4806-9B8C-C00378B8BD51}" type="datetime1">
              <a:rPr lang="en-US"/>
              <a:pPr>
                <a:defRPr/>
              </a:pPr>
              <a:t>7/7/19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C86D24A-3FFB-4D5D-8AB5-1AB5C0F93A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783EE28-0714-46BB-B7D0-6DB19AEAE4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0575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o - Welcome Slide">
    <p:bg>
      <p:bgPr>
        <a:solidFill>
          <a:srgbClr val="253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hieldTint-1_lef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01763" y="2382838"/>
            <a:ext cx="3179762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5400">
                <a:latin typeface="Palatino Linotype" charset="0"/>
                <a:cs typeface="Palatino Linotype" charset="0"/>
              </a:rPr>
              <a:t>Welcome</a:t>
            </a: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905000" y="2917825"/>
            <a:ext cx="44450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500">
                <a:latin typeface="Palatino Linotype" charset="0"/>
                <a:cs typeface="Palatino Linotype" charset="0"/>
              </a:rPr>
              <a:t>Keele</a:t>
            </a: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4233863" y="3362325"/>
            <a:ext cx="4143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>
                <a:latin typeface="Palatino Linotype" charset="0"/>
                <a:cs typeface="Palatino Linotype" charset="0"/>
              </a:rPr>
              <a:t>to</a:t>
            </a: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5640388" y="6046788"/>
            <a:ext cx="31861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GB" altLang="en-US" sz="1600" b="1">
                <a:solidFill>
                  <a:schemeClr val="tx2"/>
                </a:solidFill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7" name="Picture 4" descr="KeeleUni-RGB_Mono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303213"/>
            <a:ext cx="207645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9401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o no KD - Welcome Slide">
    <p:bg>
      <p:bgPr>
        <a:solidFill>
          <a:srgbClr val="253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hieldTint-1_lef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01763" y="2382838"/>
            <a:ext cx="3179762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5400">
                <a:latin typeface="Palatino Linotype" charset="0"/>
                <a:cs typeface="Palatino Linotype" charset="0"/>
              </a:rPr>
              <a:t>Welcome</a:t>
            </a: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905000" y="2917825"/>
            <a:ext cx="44450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500">
                <a:latin typeface="Palatino Linotype" charset="0"/>
                <a:cs typeface="Palatino Linotype" charset="0"/>
              </a:rPr>
              <a:t>Keele</a:t>
            </a: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4233863" y="3362325"/>
            <a:ext cx="4143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>
                <a:latin typeface="Palatino Linotype" charset="0"/>
                <a:cs typeface="Palatino Linotype" charset="0"/>
              </a:rPr>
              <a:t>to</a:t>
            </a:r>
          </a:p>
        </p:txBody>
      </p:sp>
      <p:pic>
        <p:nvPicPr>
          <p:cNvPr id="6" name="Picture 4" descr="KeeleUni-RGB_Mono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303213"/>
            <a:ext cx="207645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0563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o - Cover Slide 2">
    <p:bg>
      <p:bgPr>
        <a:solidFill>
          <a:srgbClr val="253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eldTint-1_lef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5640388" y="6046788"/>
            <a:ext cx="31861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GB" altLang="en-US" sz="1600" b="1">
                <a:solidFill>
                  <a:schemeClr val="tx2"/>
                </a:solidFill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6" name="Picture 4" descr="KeeleUni-RGB_Mono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303213"/>
            <a:ext cx="207645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998539" y="2854477"/>
            <a:ext cx="6740525" cy="7837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998539" y="3638198"/>
            <a:ext cx="6740525" cy="535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9399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o no KD - Cover Slide 2">
    <p:bg>
      <p:bgPr>
        <a:solidFill>
          <a:srgbClr val="253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eldTint-1_lef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KeeleUni-RGB_Mono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303213"/>
            <a:ext cx="207645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998539" y="2854477"/>
            <a:ext cx="6740525" cy="7837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998539" y="3638198"/>
            <a:ext cx="6740525" cy="535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2127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o - Cover Slide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ShieldTint_white-1_lef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80013" cy="649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5640388" y="6046788"/>
            <a:ext cx="31861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GB" altLang="en-US" sz="1600" b="1">
                <a:solidFill>
                  <a:srgbClr val="FFFFFF"/>
                </a:solidFill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5" name="Picture 4" descr="KeeleUni-RGB_Mono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303213"/>
            <a:ext cx="2076450" cy="1054100"/>
          </a:xfrm>
          <a:prstGeom prst="rect">
            <a:avLst/>
          </a:prstGeom>
          <a:noFill/>
          <a:ln>
            <a:noFill/>
          </a:ln>
          <a:effectLst>
            <a:outerShdw blurRad="276225" algn="tl" rotWithShape="0">
              <a:srgbClr val="808080">
                <a:alpha val="53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998539" y="4079054"/>
            <a:ext cx="6740525" cy="783721"/>
          </a:xfrm>
          <a:prstGeom prst="rect">
            <a:avLst/>
          </a:prstGeom>
          <a:effectLst>
            <a:outerShdw blurRad="939800" dist="660400" dir="2700000" sx="124000" sy="124000" algn="tl" rotWithShape="0">
              <a:srgbClr val="000000">
                <a:alpha val="43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bg2"/>
                </a:solidFill>
                <a:latin typeface="Palatino Linotype"/>
                <a:cs typeface="Palatino Linotype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0296246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o no KD - Cover Slide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ShieldTint_white-1_lef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80013" cy="649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KeeleUni-RGB_Mono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303213"/>
            <a:ext cx="2076450" cy="1054100"/>
          </a:xfrm>
          <a:prstGeom prst="rect">
            <a:avLst/>
          </a:prstGeom>
          <a:noFill/>
          <a:ln>
            <a:noFill/>
          </a:ln>
          <a:effectLst>
            <a:outerShdw blurRad="276225" algn="tl" rotWithShape="0">
              <a:srgbClr val="808080">
                <a:alpha val="53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998539" y="4079054"/>
            <a:ext cx="6740525" cy="783721"/>
          </a:xfrm>
          <a:prstGeom prst="rect">
            <a:avLst/>
          </a:prstGeom>
          <a:effectLst>
            <a:outerShdw blurRad="939800" dist="660400" dir="2700000" sx="124000" sy="124000" algn="tl" rotWithShape="0">
              <a:srgbClr val="000000">
                <a:alpha val="43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bg2"/>
                </a:solidFill>
                <a:latin typeface="Palatino Linotype"/>
                <a:cs typeface="Palatino Linotype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8534078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o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eldTint-1_lef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5640388" y="6046788"/>
            <a:ext cx="31861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GB" altLang="en-US" sz="1600" b="1"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6" name="Picture 5" descr="KeeleUni-RGB_Mono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463" y="303213"/>
            <a:ext cx="2078037" cy="105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998539" y="2854477"/>
            <a:ext cx="6740525" cy="7837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998539" y="3638198"/>
            <a:ext cx="6740525" cy="535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139526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o no KD - 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eldTint-1_lef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KeeleUni-RGB_Mono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463" y="303213"/>
            <a:ext cx="2078037" cy="105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998539" y="2854477"/>
            <a:ext cx="6740525" cy="7837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998539" y="3638198"/>
            <a:ext cx="6740525" cy="535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922959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o Tint - Title Slide">
    <p:bg>
      <p:bgPr>
        <a:solidFill>
          <a:srgbClr val="CBD5E2">
            <a:alpha val="45097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eldTint-1_lef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5640388" y="6046788"/>
            <a:ext cx="31861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GB" altLang="en-US" sz="1600" b="1"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6" name="Picture 5" descr="KeeleUni-RGB_Mono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463" y="303213"/>
            <a:ext cx="2078037" cy="105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998539" y="2854477"/>
            <a:ext cx="6740525" cy="7837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998539" y="3638198"/>
            <a:ext cx="6740525" cy="535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340897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- Cover Slide 2">
    <p:bg>
      <p:bgPr>
        <a:solidFill>
          <a:srgbClr val="253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eldTint-1_lef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5640388" y="6046788"/>
            <a:ext cx="31861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GB" altLang="en-US" sz="1600" b="1">
                <a:solidFill>
                  <a:srgbClr val="BCDCE8"/>
                </a:solidFill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6" name="Picture 4" descr="KeeleUni-RGB_ColourwithWHITEtex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303213"/>
            <a:ext cx="2071687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998539" y="2854477"/>
            <a:ext cx="6740525" cy="7837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998539" y="3638198"/>
            <a:ext cx="6740525" cy="535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/>
                <a:cs typeface="Arial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8667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o Tint no KD - Title Slide ">
    <p:bg>
      <p:bgPr>
        <a:solidFill>
          <a:srgbClr val="CBD5E2">
            <a:alpha val="45097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eldTint-1_lef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KeeleUni-RGB_Mono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463" y="303213"/>
            <a:ext cx="2078037" cy="105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998539" y="2854477"/>
            <a:ext cx="6740525" cy="7837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998539" y="3638198"/>
            <a:ext cx="6740525" cy="535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9307643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o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457200" y="6046788"/>
            <a:ext cx="31861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600" b="1"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6" name="Picture 3" descr="ShieldTint-2_righ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KeeleUni-RGB_Mono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10550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o no KD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ShieldTint-2_righ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KeeleUni-RGB_Mono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25492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o Tint - Content Slide">
    <p:bg>
      <p:bgPr>
        <a:solidFill>
          <a:srgbClr val="CBD5E2">
            <a:alpha val="45097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457200" y="6046788"/>
            <a:ext cx="31861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600" b="1"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6" name="Picture 3" descr="ShieldTint-2_righ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KeeleUni-RGB_Mono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17708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o Tint no KD - Content Slide">
    <p:bg>
      <p:bgPr>
        <a:solidFill>
          <a:srgbClr val="CBD5E2">
            <a:alpha val="45097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ShieldTint-2_righ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KeeleUni-RGB_Mono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01078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o - 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457200" y="6046788"/>
            <a:ext cx="31861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600" b="1"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5" name="Picture 3" descr="ShieldTint-2_righ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KeeleUni-RGB_Mono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8229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24146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o no KD - 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eldTint-2_righ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KeeleUni-RGB_Mono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8229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37020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o Tint - Content Slide 2">
    <p:bg>
      <p:bgPr>
        <a:solidFill>
          <a:srgbClr val="CBD5E2">
            <a:alpha val="45097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457200" y="6046788"/>
            <a:ext cx="31861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600" b="1"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5" name="Picture 3" descr="ShieldTint-2_righ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KeeleUni-RGB_Mono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8229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78497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o Tint no KD - Content Slide 2">
    <p:bg>
      <p:bgPr>
        <a:solidFill>
          <a:srgbClr val="CBD5E2">
            <a:alpha val="45097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eldTint-2_righ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KeeleUni-RGB_Mono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8229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03363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o -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457200" y="6046788"/>
            <a:ext cx="31861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600" b="1"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6" name="Picture 3" descr="ShieldTint-2_righ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KeeleUni-RGB_Mono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284272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612775"/>
            <a:ext cx="5486400" cy="366602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851011"/>
            <a:ext cx="5486400" cy="391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6127920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no KD - Cover Slide 2">
    <p:bg>
      <p:bgPr>
        <a:solidFill>
          <a:srgbClr val="253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4100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o no KD -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ShieldTint-2_righ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KeeleUni-RGB_Mono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284272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612775"/>
            <a:ext cx="5486400" cy="366602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851011"/>
            <a:ext cx="5486400" cy="391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0929195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o Tint - Picture with Caption">
    <p:bg>
      <p:bgPr>
        <a:solidFill>
          <a:srgbClr val="CBD5E2">
            <a:alpha val="45097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457200" y="6046788"/>
            <a:ext cx="31861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600" b="1"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6" name="Picture 3" descr="ShieldTint-2_righ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KeeleUni-RGB_Mono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284272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612775"/>
            <a:ext cx="5486400" cy="366602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851011"/>
            <a:ext cx="5486400" cy="391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2752056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o Tint no KD - Picture with Caption">
    <p:bg>
      <p:bgPr>
        <a:solidFill>
          <a:srgbClr val="CBD5E2">
            <a:alpha val="45097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ShieldTint-2_righ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KeeleUni-RGB_Mono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284272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612775"/>
            <a:ext cx="5486400" cy="366602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851011"/>
            <a:ext cx="5486400" cy="391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2550255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o - Thank you">
    <p:bg>
      <p:bgPr>
        <a:solidFill>
          <a:srgbClr val="253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hieldTint-1_lef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5640388" y="6046788"/>
            <a:ext cx="31861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GB" altLang="en-US" sz="1600" b="1">
                <a:latin typeface="Palatino Linotype" panose="02040502050505030304" pitchFamily="18" charset="0"/>
              </a:rPr>
              <a:t>It’s the Keele difference.</a:t>
            </a: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1763" y="3248025"/>
            <a:ext cx="427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5400" b="1">
                <a:latin typeface="Palatino Linotype" charset="0"/>
                <a:cs typeface="Palatino Linotype" charset="0"/>
              </a:rPr>
              <a:t>Thank you</a:t>
            </a:r>
          </a:p>
        </p:txBody>
      </p:sp>
      <p:pic>
        <p:nvPicPr>
          <p:cNvPr id="5" name="Picture 6" descr="KeeleUni-RGB_Mono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303213"/>
            <a:ext cx="207645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82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o no KD - Thank you">
    <p:bg>
      <p:bgPr>
        <a:solidFill>
          <a:srgbClr val="253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hieldTint-1_lef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01763" y="3248025"/>
            <a:ext cx="427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5400" b="1">
                <a:latin typeface="Palatino Linotype" charset="0"/>
                <a:cs typeface="Palatino Linotype" charset="0"/>
              </a:rPr>
              <a:t>Thank you</a:t>
            </a:r>
          </a:p>
        </p:txBody>
      </p:sp>
      <p:pic>
        <p:nvPicPr>
          <p:cNvPr id="4" name="Picture 4" descr="KeeleUni-RGB_Mono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303213"/>
            <a:ext cx="207645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068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o - End Slide">
    <p:bg>
      <p:bgPr>
        <a:solidFill>
          <a:srgbClr val="253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ShieldTint-1_lef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3"/>
          <p:cNvSpPr txBox="1">
            <a:spLocks noChangeArrowheads="1"/>
          </p:cNvSpPr>
          <p:nvPr userDrawn="1"/>
        </p:nvSpPr>
        <p:spPr bwMode="auto">
          <a:xfrm>
            <a:off x="5640388" y="6046788"/>
            <a:ext cx="31861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GB" altLang="en-US" sz="1600" b="1"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4" name="Picture 4" descr="KeeleUni-RGB_Mono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303213"/>
            <a:ext cx="207645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390525"/>
            <a:ext cx="217488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87363" y="298450"/>
            <a:ext cx="2649537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en-GB" sz="1100" b="1"/>
              <a:t>Keele University</a:t>
            </a:r>
          </a:p>
          <a:p>
            <a:pPr>
              <a:lnSpc>
                <a:spcPct val="110000"/>
              </a:lnSpc>
              <a:defRPr/>
            </a:pPr>
            <a:r>
              <a:rPr lang="en-GB" sz="1100"/>
              <a:t>Newcastle-under-Lyme</a:t>
            </a:r>
          </a:p>
          <a:p>
            <a:pPr>
              <a:lnSpc>
                <a:spcPct val="110000"/>
              </a:lnSpc>
              <a:defRPr/>
            </a:pPr>
            <a:r>
              <a:rPr lang="en-GB" sz="1100"/>
              <a:t>Staffordshire</a:t>
            </a:r>
          </a:p>
          <a:p>
            <a:pPr>
              <a:lnSpc>
                <a:spcPct val="110000"/>
              </a:lnSpc>
              <a:defRPr/>
            </a:pPr>
            <a:r>
              <a:rPr lang="en-GB" sz="1100"/>
              <a:t>ST5 5BG</a:t>
            </a:r>
          </a:p>
          <a:p>
            <a:pPr>
              <a:lnSpc>
                <a:spcPct val="110000"/>
              </a:lnSpc>
              <a:defRPr/>
            </a:pPr>
            <a:r>
              <a:rPr lang="en-GB" sz="1100"/>
              <a:t>+44 (0)1782 732000</a:t>
            </a:r>
          </a:p>
        </p:txBody>
      </p:sp>
    </p:spTree>
    <p:extLst>
      <p:ext uri="{BB962C8B-B14F-4D97-AF65-F5344CB8AC3E}">
        <p14:creationId xmlns:p14="http://schemas.microsoft.com/office/powerpoint/2010/main" val="1095539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o no KD - End Slide">
    <p:bg>
      <p:bgPr>
        <a:solidFill>
          <a:srgbClr val="253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ShieldTint-1_lef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KeeleUni-RGB_Mono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303213"/>
            <a:ext cx="207645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613" y="5126038"/>
            <a:ext cx="136525" cy="101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7308850" y="5032375"/>
            <a:ext cx="1655763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en-GB" sz="1100" b="1" dirty="0"/>
              <a:t>Keele University</a:t>
            </a:r>
          </a:p>
          <a:p>
            <a:pPr>
              <a:lnSpc>
                <a:spcPct val="110000"/>
              </a:lnSpc>
              <a:defRPr/>
            </a:pPr>
            <a:r>
              <a:rPr lang="en-GB" sz="1100" dirty="0"/>
              <a:t>Newcastle-under-Lyme</a:t>
            </a:r>
          </a:p>
          <a:p>
            <a:pPr>
              <a:lnSpc>
                <a:spcPct val="110000"/>
              </a:lnSpc>
              <a:defRPr/>
            </a:pPr>
            <a:r>
              <a:rPr lang="en-GB" sz="1100" dirty="0"/>
              <a:t>Staffordshire</a:t>
            </a:r>
          </a:p>
          <a:p>
            <a:pPr>
              <a:lnSpc>
                <a:spcPct val="110000"/>
              </a:lnSpc>
              <a:defRPr/>
            </a:pPr>
            <a:r>
              <a:rPr lang="en-GB" sz="1100" dirty="0"/>
              <a:t>ST5 5BG</a:t>
            </a:r>
          </a:p>
          <a:p>
            <a:pPr>
              <a:lnSpc>
                <a:spcPct val="110000"/>
              </a:lnSpc>
              <a:defRPr/>
            </a:pPr>
            <a:r>
              <a:rPr lang="en-GB" sz="1100" dirty="0"/>
              <a:t>+44 (0)1782 732000</a:t>
            </a:r>
          </a:p>
        </p:txBody>
      </p:sp>
    </p:spTree>
    <p:extLst>
      <p:ext uri="{BB962C8B-B14F-4D97-AF65-F5344CB8AC3E}">
        <p14:creationId xmlns:p14="http://schemas.microsoft.com/office/powerpoint/2010/main" val="3590110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Mono - Welcome Slide">
    <p:bg>
      <p:bgPr>
        <a:solidFill>
          <a:srgbClr val="6B2E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hieldTint_white-1_lef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80013" cy="649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01763" y="2382838"/>
            <a:ext cx="3179762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5400">
                <a:latin typeface="Palatino Linotype" charset="0"/>
                <a:cs typeface="Palatino Linotype" charset="0"/>
              </a:rPr>
              <a:t>Welcome</a:t>
            </a: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905000" y="2917825"/>
            <a:ext cx="44450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500">
                <a:latin typeface="Palatino Linotype" charset="0"/>
                <a:cs typeface="Palatino Linotype" charset="0"/>
              </a:rPr>
              <a:t>Keele</a:t>
            </a: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4233863" y="3362325"/>
            <a:ext cx="4143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>
                <a:latin typeface="Palatino Linotype" charset="0"/>
                <a:cs typeface="Palatino Linotype" charset="0"/>
              </a:rPr>
              <a:t>to</a:t>
            </a: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5640388" y="6046788"/>
            <a:ext cx="31861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GB" altLang="en-US" sz="1600" b="1">
                <a:solidFill>
                  <a:schemeClr val="tx2"/>
                </a:solidFill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7" name="Picture 4" descr="KeeleUni-RGB_Mono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303213"/>
            <a:ext cx="207645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409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Mono no KD - Welcome Slide">
    <p:bg>
      <p:bgPr>
        <a:solidFill>
          <a:srgbClr val="6B2E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hieldTint_white-1_lef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80013" cy="649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01763" y="2382838"/>
            <a:ext cx="3179762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5400">
                <a:latin typeface="Palatino Linotype" charset="0"/>
                <a:cs typeface="Palatino Linotype" charset="0"/>
              </a:rPr>
              <a:t>Welcome</a:t>
            </a: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905000" y="2917825"/>
            <a:ext cx="44450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500">
                <a:latin typeface="Palatino Linotype" charset="0"/>
                <a:cs typeface="Palatino Linotype" charset="0"/>
              </a:rPr>
              <a:t>Keele</a:t>
            </a: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4233863" y="3362325"/>
            <a:ext cx="4143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>
                <a:latin typeface="Palatino Linotype" charset="0"/>
                <a:cs typeface="Palatino Linotype" charset="0"/>
              </a:rPr>
              <a:t>to</a:t>
            </a:r>
          </a:p>
        </p:txBody>
      </p:sp>
      <p:pic>
        <p:nvPicPr>
          <p:cNvPr id="6" name="Picture 4" descr="KeeleUni-RGB_Mono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303213"/>
            <a:ext cx="207645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8123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Mono - Cover Slide 2">
    <p:bg>
      <p:bgPr>
        <a:solidFill>
          <a:srgbClr val="6B2E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eldTint_white-1_lef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80013" cy="649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5640388" y="6046788"/>
            <a:ext cx="31861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GB" altLang="en-US" sz="1600" b="1">
                <a:solidFill>
                  <a:schemeClr val="tx2"/>
                </a:solidFill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6" name="Picture 4" descr="KeeleUni-RGB_Mono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303213"/>
            <a:ext cx="207645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998539" y="2854477"/>
            <a:ext cx="6740525" cy="7837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998539" y="3638198"/>
            <a:ext cx="6740525" cy="535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4131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- Cover Slide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5640388" y="6046788"/>
            <a:ext cx="31861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GB" altLang="en-US" sz="1600" b="1">
                <a:solidFill>
                  <a:srgbClr val="FFFFFF"/>
                </a:solidFill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4" name="Picture 3" descr="KeeleUni-RGB_ColourwithWHITEtex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303213"/>
            <a:ext cx="2071687" cy="1054100"/>
          </a:xfrm>
          <a:prstGeom prst="rect">
            <a:avLst/>
          </a:prstGeom>
          <a:noFill/>
          <a:ln>
            <a:noFill/>
          </a:ln>
          <a:effectLst>
            <a:outerShdw blurRad="565150" algn="tl" rotWithShape="0">
              <a:schemeClr val="tx1">
                <a:alpha val="60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ShieldTint_white-1_lef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80013" cy="649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998539" y="4079054"/>
            <a:ext cx="6740525" cy="783721"/>
          </a:xfrm>
          <a:prstGeom prst="rect">
            <a:avLst/>
          </a:prstGeom>
          <a:effectLst>
            <a:outerShdw blurRad="939800" dist="660400" dir="2700000" sx="124000" sy="124000" algn="tl" rotWithShape="0">
              <a:srgbClr val="000000">
                <a:alpha val="43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bg2"/>
                </a:solidFill>
                <a:latin typeface="Palatino Linotype"/>
                <a:cs typeface="Palatino Linotype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8248553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Mono no KD - Cover Slide 2">
    <p:bg>
      <p:bgPr>
        <a:solidFill>
          <a:srgbClr val="6B2E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eldTint_white-1_lef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80013" cy="649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KeeleUni-RGB_Mono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303213"/>
            <a:ext cx="207645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998539" y="2854477"/>
            <a:ext cx="6740525" cy="7837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rgbClr val="FFFFFF"/>
                </a:solidFill>
                <a:latin typeface="Palatino Linotype"/>
                <a:cs typeface="Palatino Linotype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998539" y="3638198"/>
            <a:ext cx="6740525" cy="535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2247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Mono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eldTint-1_lef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5640388" y="6046788"/>
            <a:ext cx="31861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GB" altLang="en-US" sz="1600" b="1">
                <a:solidFill>
                  <a:srgbClr val="6B2E81"/>
                </a:solidFill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6" name="Picture 5" descr="KeeleUni-RGB_Mono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463" y="303213"/>
            <a:ext cx="2078037" cy="105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998539" y="2854477"/>
            <a:ext cx="6740525" cy="7837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accent4"/>
                </a:solidFill>
                <a:latin typeface="Palatino Linotype"/>
                <a:cs typeface="Palatino Linotype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998539" y="3638198"/>
            <a:ext cx="6740525" cy="535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6789805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Mono no KD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eldTint-1_lef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KeeleUni-RGB_Mono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463" y="303213"/>
            <a:ext cx="2078037" cy="105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998539" y="2854477"/>
            <a:ext cx="6740525" cy="7837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accent4"/>
                </a:solidFill>
                <a:latin typeface="Palatino Linotype"/>
                <a:cs typeface="Palatino Linotype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998539" y="3638198"/>
            <a:ext cx="6740525" cy="535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781713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Mono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457200" y="6046788"/>
            <a:ext cx="31861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600" b="1">
                <a:solidFill>
                  <a:srgbClr val="6B2E81"/>
                </a:solidFill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6" name="Picture 3" descr="ShieldTint-2_righ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KeeleUni-RGB_Mono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63078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Mono no KD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ShieldTint-2_righ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KeeleUni-RGB_Mono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8841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Mono - 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457200" y="6046788"/>
            <a:ext cx="31861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600" b="1">
                <a:solidFill>
                  <a:srgbClr val="6B2E81"/>
                </a:solidFill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5" name="Picture 3" descr="ShieldTint-2_righ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KeeleUni-RGB_Mono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8229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73044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Mono no KD - 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eldTint-2_righ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KeeleUni-RGB_Mono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8229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858355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Mono -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457200" y="6046788"/>
            <a:ext cx="31861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600" b="1">
                <a:solidFill>
                  <a:srgbClr val="6B2E81"/>
                </a:solidFill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6" name="Picture 3" descr="ShieldTint-2_righ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KeeleUni-RGB_Mono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284272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612775"/>
            <a:ext cx="5486400" cy="366602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851011"/>
            <a:ext cx="5486400" cy="391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6242179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Mono no KD -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ShieldTint-2_righ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KeeleUni-RGB_Mono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284272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612775"/>
            <a:ext cx="5486400" cy="366602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851011"/>
            <a:ext cx="5486400" cy="391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6730096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Mono - Thank you">
    <p:bg>
      <p:bgPr>
        <a:solidFill>
          <a:srgbClr val="6B2E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hieldTint_white-1_lef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80013" cy="649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5640388" y="6046788"/>
            <a:ext cx="31861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GB" altLang="en-US" sz="1600" b="1">
                <a:latin typeface="Palatino Linotype" panose="02040502050505030304" pitchFamily="18" charset="0"/>
              </a:rPr>
              <a:t>It’s the Keele difference.</a:t>
            </a: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1763" y="3248025"/>
            <a:ext cx="427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5400" b="1">
                <a:latin typeface="Palatino Linotype" charset="0"/>
                <a:cs typeface="Palatino Linotype" charset="0"/>
              </a:rPr>
              <a:t>Thank you</a:t>
            </a:r>
          </a:p>
        </p:txBody>
      </p:sp>
      <p:pic>
        <p:nvPicPr>
          <p:cNvPr id="5" name="Picture 6" descr="KeeleUni-RGB_Mono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303213"/>
            <a:ext cx="207645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4982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no KD - Cover Slide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eeleUni-RGB_ColourwithWHITEtex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303213"/>
            <a:ext cx="2071687" cy="1054100"/>
          </a:xfrm>
          <a:prstGeom prst="rect">
            <a:avLst/>
          </a:prstGeom>
          <a:noFill/>
          <a:ln>
            <a:noFill/>
          </a:ln>
          <a:effectLst>
            <a:outerShdw blurRad="565150" algn="tl" rotWithShape="0">
              <a:schemeClr val="tx1">
                <a:alpha val="60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ShieldTint_white-1_lef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80013" cy="649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998539" y="4079054"/>
            <a:ext cx="6740525" cy="783721"/>
          </a:xfrm>
          <a:prstGeom prst="rect">
            <a:avLst/>
          </a:prstGeom>
          <a:effectLst>
            <a:outerShdw blurRad="939800" dist="660400" dir="2700000" sx="124000" sy="124000" algn="tl" rotWithShape="0">
              <a:srgbClr val="000000">
                <a:alpha val="43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bg2"/>
                </a:solidFill>
                <a:latin typeface="Palatino Linotype"/>
                <a:cs typeface="Palatino Linotype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434401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Mono no KD - Thank you">
    <p:bg>
      <p:bgPr>
        <a:solidFill>
          <a:srgbClr val="6B2E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hieldTint_white-1_lef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80013" cy="649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01763" y="3248025"/>
            <a:ext cx="427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5400" b="1">
                <a:latin typeface="Palatino Linotype" charset="0"/>
                <a:cs typeface="Palatino Linotype" charset="0"/>
              </a:rPr>
              <a:t>Thank you</a:t>
            </a:r>
          </a:p>
        </p:txBody>
      </p:sp>
      <p:pic>
        <p:nvPicPr>
          <p:cNvPr id="4" name="Picture 4" descr="KeeleUni-RGB_Mono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303213"/>
            <a:ext cx="207645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6446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Mono - End Slide">
    <p:bg>
      <p:bgPr>
        <a:solidFill>
          <a:srgbClr val="6B2E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hieldTint_white-1_lef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80013" cy="649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3"/>
          <p:cNvSpPr txBox="1">
            <a:spLocks noChangeArrowheads="1"/>
          </p:cNvSpPr>
          <p:nvPr userDrawn="1"/>
        </p:nvSpPr>
        <p:spPr bwMode="auto">
          <a:xfrm>
            <a:off x="5640388" y="6046788"/>
            <a:ext cx="31861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GB" altLang="en-US" sz="1600" b="1"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4" name="Picture 4" descr="KeeleUni-RGB_Mono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303213"/>
            <a:ext cx="207645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484188"/>
            <a:ext cx="136525" cy="101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87363" y="390525"/>
            <a:ext cx="1655762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en-GB" sz="1100" b="1" dirty="0"/>
              <a:t>Keele University</a:t>
            </a:r>
          </a:p>
          <a:p>
            <a:pPr>
              <a:lnSpc>
                <a:spcPct val="110000"/>
              </a:lnSpc>
              <a:defRPr/>
            </a:pPr>
            <a:r>
              <a:rPr lang="en-GB" sz="1100" dirty="0"/>
              <a:t>Newcastle-under-Lyme</a:t>
            </a:r>
          </a:p>
          <a:p>
            <a:pPr>
              <a:lnSpc>
                <a:spcPct val="110000"/>
              </a:lnSpc>
              <a:defRPr/>
            </a:pPr>
            <a:r>
              <a:rPr lang="en-GB" sz="1100" dirty="0"/>
              <a:t>Staffordshire</a:t>
            </a:r>
          </a:p>
          <a:p>
            <a:pPr>
              <a:lnSpc>
                <a:spcPct val="110000"/>
              </a:lnSpc>
              <a:defRPr/>
            </a:pPr>
            <a:r>
              <a:rPr lang="en-GB" sz="1100" dirty="0"/>
              <a:t>ST5 5BG</a:t>
            </a:r>
          </a:p>
          <a:p>
            <a:pPr>
              <a:lnSpc>
                <a:spcPct val="110000"/>
              </a:lnSpc>
              <a:defRPr/>
            </a:pPr>
            <a:r>
              <a:rPr lang="en-GB" sz="1100" dirty="0"/>
              <a:t>+44 (0)1782 732000</a:t>
            </a:r>
          </a:p>
        </p:txBody>
      </p:sp>
    </p:spTree>
    <p:extLst>
      <p:ext uri="{BB962C8B-B14F-4D97-AF65-F5344CB8AC3E}">
        <p14:creationId xmlns:p14="http://schemas.microsoft.com/office/powerpoint/2010/main" val="2842900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Mono no KD - End Slide">
    <p:bg>
      <p:bgPr>
        <a:solidFill>
          <a:srgbClr val="6B2E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hieldTint_white-1_lef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80013" cy="649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KeeleUni-RGB_Mono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303213"/>
            <a:ext cx="207645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613" y="5126038"/>
            <a:ext cx="136525" cy="101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7308850" y="5032375"/>
            <a:ext cx="1655763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en-GB" sz="1100" b="1" dirty="0"/>
              <a:t>Keele University</a:t>
            </a:r>
          </a:p>
          <a:p>
            <a:pPr>
              <a:lnSpc>
                <a:spcPct val="110000"/>
              </a:lnSpc>
              <a:defRPr/>
            </a:pPr>
            <a:r>
              <a:rPr lang="en-GB" sz="1100" dirty="0"/>
              <a:t>Newcastle-under-Lyme</a:t>
            </a:r>
          </a:p>
          <a:p>
            <a:pPr>
              <a:lnSpc>
                <a:spcPct val="110000"/>
              </a:lnSpc>
              <a:defRPr/>
            </a:pPr>
            <a:r>
              <a:rPr lang="en-GB" sz="1100" dirty="0"/>
              <a:t>Staffordshire</a:t>
            </a:r>
          </a:p>
          <a:p>
            <a:pPr>
              <a:lnSpc>
                <a:spcPct val="110000"/>
              </a:lnSpc>
              <a:defRPr/>
            </a:pPr>
            <a:r>
              <a:rPr lang="en-GB" sz="1100" dirty="0"/>
              <a:t>ST5 5BG</a:t>
            </a:r>
          </a:p>
          <a:p>
            <a:pPr>
              <a:lnSpc>
                <a:spcPct val="110000"/>
              </a:lnSpc>
              <a:defRPr/>
            </a:pPr>
            <a:r>
              <a:rPr lang="en-GB" sz="1100" dirty="0"/>
              <a:t>+44 (0)1782 732000</a:t>
            </a:r>
          </a:p>
        </p:txBody>
      </p:sp>
    </p:spTree>
    <p:extLst>
      <p:ext uri="{BB962C8B-B14F-4D97-AF65-F5344CB8AC3E}">
        <p14:creationId xmlns:p14="http://schemas.microsoft.com/office/powerpoint/2010/main" val="888432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Mono - Welcome Slide">
    <p:bg>
      <p:bgPr>
        <a:solidFill>
          <a:srgbClr val="004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hieldTint_white-1_lef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80013" cy="649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01763" y="2382838"/>
            <a:ext cx="3179762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5400">
                <a:latin typeface="Palatino Linotype" charset="0"/>
                <a:cs typeface="Palatino Linotype" charset="0"/>
              </a:rPr>
              <a:t>Welcome</a:t>
            </a: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905000" y="2917825"/>
            <a:ext cx="44450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500">
                <a:latin typeface="Palatino Linotype" charset="0"/>
                <a:cs typeface="Palatino Linotype" charset="0"/>
              </a:rPr>
              <a:t>Keele</a:t>
            </a: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4233863" y="3362325"/>
            <a:ext cx="4143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>
                <a:latin typeface="Palatino Linotype" charset="0"/>
                <a:cs typeface="Palatino Linotype" charset="0"/>
              </a:rPr>
              <a:t>to</a:t>
            </a: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5640388" y="6046788"/>
            <a:ext cx="31861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GB" altLang="en-US" sz="1600" b="1">
                <a:solidFill>
                  <a:schemeClr val="tx2"/>
                </a:solidFill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7" name="Picture 4" descr="KeeleUni-RGB_Mono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303213"/>
            <a:ext cx="207645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6202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Mono no KD - Welcome Slide">
    <p:bg>
      <p:bgPr>
        <a:solidFill>
          <a:srgbClr val="004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hieldTint_white-1_lef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80013" cy="649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01763" y="2382838"/>
            <a:ext cx="3179762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5400">
                <a:latin typeface="Palatino Linotype" charset="0"/>
                <a:cs typeface="Palatino Linotype" charset="0"/>
              </a:rPr>
              <a:t>Welcome</a:t>
            </a: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905000" y="2917825"/>
            <a:ext cx="44450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500">
                <a:latin typeface="Palatino Linotype" charset="0"/>
                <a:cs typeface="Palatino Linotype" charset="0"/>
              </a:rPr>
              <a:t>Keele</a:t>
            </a: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4233863" y="3362325"/>
            <a:ext cx="4143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>
                <a:latin typeface="Palatino Linotype" charset="0"/>
                <a:cs typeface="Palatino Linotype" charset="0"/>
              </a:rPr>
              <a:t>to</a:t>
            </a:r>
          </a:p>
        </p:txBody>
      </p:sp>
      <p:pic>
        <p:nvPicPr>
          <p:cNvPr id="6" name="Picture 4" descr="KeeleUni-RGB_Mono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303213"/>
            <a:ext cx="207645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9437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Mono - Cover Slide 2">
    <p:bg>
      <p:bgPr>
        <a:solidFill>
          <a:srgbClr val="004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eldTint_white-1_lef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80013" cy="649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5640388" y="6046788"/>
            <a:ext cx="31861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GB" altLang="en-US" sz="1600" b="1">
                <a:solidFill>
                  <a:schemeClr val="tx2"/>
                </a:solidFill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6" name="Picture 4" descr="KeeleUni-RGB_Mono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303213"/>
            <a:ext cx="207645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998539" y="2854477"/>
            <a:ext cx="6740525" cy="7837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rgbClr val="FFFFFF"/>
                </a:solidFill>
                <a:latin typeface="Palatino Linotype"/>
                <a:cs typeface="Palatino Linotype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998539" y="3638198"/>
            <a:ext cx="6740525" cy="535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820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Mono no KD - Cover Slide 2">
    <p:bg>
      <p:bgPr>
        <a:solidFill>
          <a:srgbClr val="004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eldTint_white-1_lef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80013" cy="649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KeeleUni-RGB_Mono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303213"/>
            <a:ext cx="207645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998539" y="2854477"/>
            <a:ext cx="6740525" cy="7837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rgbClr val="FFFFFF"/>
                </a:solidFill>
                <a:latin typeface="Palatino Linotype"/>
                <a:cs typeface="Palatino Linotype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998539" y="3638198"/>
            <a:ext cx="6740525" cy="535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0147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Mono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eldTint-1_lef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5640388" y="6046788"/>
            <a:ext cx="31861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GB" altLang="en-US" sz="1600" b="1">
                <a:solidFill>
                  <a:srgbClr val="004C72"/>
                </a:solidFill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6" name="Picture 5" descr="KeeleUni-RGB_Mono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463" y="303213"/>
            <a:ext cx="2078037" cy="105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998539" y="2854477"/>
            <a:ext cx="6740525" cy="7837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accent5"/>
                </a:solidFill>
                <a:latin typeface="Palatino Linotype"/>
                <a:cs typeface="Palatino Linotype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998539" y="3638198"/>
            <a:ext cx="6740525" cy="535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2228380"/>
      </p:ext>
    </p:extLst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Mono no KD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eldTint-1_lef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KeeleUni-RGB_Mono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463" y="303213"/>
            <a:ext cx="2078037" cy="105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998539" y="2854477"/>
            <a:ext cx="6740525" cy="7837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accent5"/>
                </a:solidFill>
                <a:latin typeface="Palatino Linotype"/>
                <a:cs typeface="Palatino Linotype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998539" y="3638198"/>
            <a:ext cx="6740525" cy="535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0321427"/>
      </p:ext>
    </p:extLst>
  </p:cSld>
  <p:clrMapOvr>
    <a:masterClrMapping/>
  </p:clrMapOvr>
  <p:transition spd="med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Mono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457200" y="6046788"/>
            <a:ext cx="31861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600" b="1">
                <a:solidFill>
                  <a:srgbClr val="004C72"/>
                </a:solidFill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6" name="Picture 3" descr="ShieldTint-2_righ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KeeleUni-RGB_Mono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48092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eldTint-1_lef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640388" y="6046788"/>
            <a:ext cx="31861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GB" altLang="en-US" sz="1600" b="1">
                <a:solidFill>
                  <a:srgbClr val="BCDCE8"/>
                </a:solidFill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6" name="Picture 5" descr="KeeleUni-RGB_Colou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463" y="303213"/>
            <a:ext cx="2078037" cy="105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998539" y="2854477"/>
            <a:ext cx="6740525" cy="7837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998539" y="3638198"/>
            <a:ext cx="6740525" cy="535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/>
                <a:cs typeface="Arial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2735054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Mono no KD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ShieldTint-2_righ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KeeleUni-RGB_Mono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2713"/>
      </p:ext>
    </p:extLst>
  </p:cSld>
  <p:clrMapOvr>
    <a:masterClrMapping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Mono - 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457200" y="6046788"/>
            <a:ext cx="31861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600" b="1">
                <a:solidFill>
                  <a:srgbClr val="004C72"/>
                </a:solidFill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5" name="Picture 3" descr="ShieldTint-2_righ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KeeleUni-RGB_Mono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8229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77868"/>
      </p:ext>
    </p:extLst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Mono no KD - 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eldTint-2_righ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KeeleUni-RGB_Mono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8229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977917"/>
      </p:ext>
    </p:extLst>
  </p:cSld>
  <p:clrMapOvr>
    <a:masterClrMapping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Mono -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457200" y="6046788"/>
            <a:ext cx="31861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600" b="1">
                <a:solidFill>
                  <a:srgbClr val="004C72"/>
                </a:solidFill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6" name="Picture 3" descr="ShieldTint-2_righ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KeeleUni-RGB_Mono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284272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612775"/>
            <a:ext cx="5486400" cy="366602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851011"/>
            <a:ext cx="5486400" cy="391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958562"/>
      </p:ext>
    </p:extLst>
  </p:cSld>
  <p:clrMapOvr>
    <a:masterClrMapping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Mono no KD -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ShieldTint-2_righ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KeeleUni-RGB_Mono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284272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612775"/>
            <a:ext cx="5486400" cy="366602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851011"/>
            <a:ext cx="5486400" cy="391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122133"/>
      </p:ext>
    </p:extLst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Mono - Thank you">
    <p:bg>
      <p:bgPr>
        <a:solidFill>
          <a:srgbClr val="004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hieldTint_white-1_lef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80013" cy="649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01763" y="3248025"/>
            <a:ext cx="427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5400" b="1">
                <a:latin typeface="Palatino Linotype" charset="0"/>
                <a:cs typeface="Palatino Linotype" charset="0"/>
              </a:rPr>
              <a:t>Thank you</a:t>
            </a: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5640388" y="6046788"/>
            <a:ext cx="31861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GB" altLang="en-US" sz="1600" b="1"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5" name="Picture 6" descr="KeeleUni-RGB_Mono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303213"/>
            <a:ext cx="207645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1273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Monono KD - Thank you">
    <p:bg>
      <p:bgPr>
        <a:solidFill>
          <a:srgbClr val="004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hieldTint_white-1_lef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80013" cy="649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01763" y="3248025"/>
            <a:ext cx="427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5400" b="1">
                <a:latin typeface="Palatino Linotype" charset="0"/>
                <a:cs typeface="Palatino Linotype" charset="0"/>
              </a:rPr>
              <a:t>Thank you</a:t>
            </a:r>
          </a:p>
        </p:txBody>
      </p:sp>
      <p:pic>
        <p:nvPicPr>
          <p:cNvPr id="4" name="Picture 4" descr="KeeleUni-RGB_Mono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303213"/>
            <a:ext cx="207645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790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Mono - End Slide">
    <p:bg>
      <p:bgPr>
        <a:solidFill>
          <a:srgbClr val="004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hieldTint_white-1_lef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80013" cy="649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3"/>
          <p:cNvSpPr txBox="1">
            <a:spLocks noChangeArrowheads="1"/>
          </p:cNvSpPr>
          <p:nvPr userDrawn="1"/>
        </p:nvSpPr>
        <p:spPr bwMode="auto">
          <a:xfrm>
            <a:off x="5640388" y="6046788"/>
            <a:ext cx="31861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GB" altLang="en-US" sz="1600" b="1"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4" name="Picture 4" descr="KeeleUni-RGB_Mono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303213"/>
            <a:ext cx="207645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484188"/>
            <a:ext cx="136525" cy="101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87363" y="390525"/>
            <a:ext cx="1655762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en-GB" sz="1100" b="1" dirty="0"/>
              <a:t>Keele University</a:t>
            </a:r>
          </a:p>
          <a:p>
            <a:pPr>
              <a:lnSpc>
                <a:spcPct val="110000"/>
              </a:lnSpc>
              <a:defRPr/>
            </a:pPr>
            <a:r>
              <a:rPr lang="en-GB" sz="1100" dirty="0"/>
              <a:t>Newcastle-under-Lyme</a:t>
            </a:r>
          </a:p>
          <a:p>
            <a:pPr>
              <a:lnSpc>
                <a:spcPct val="110000"/>
              </a:lnSpc>
              <a:defRPr/>
            </a:pPr>
            <a:r>
              <a:rPr lang="en-GB" sz="1100" dirty="0"/>
              <a:t>Staffordshire</a:t>
            </a:r>
          </a:p>
          <a:p>
            <a:pPr>
              <a:lnSpc>
                <a:spcPct val="110000"/>
              </a:lnSpc>
              <a:defRPr/>
            </a:pPr>
            <a:r>
              <a:rPr lang="en-GB" sz="1100" dirty="0"/>
              <a:t>ST5 5BG</a:t>
            </a:r>
          </a:p>
          <a:p>
            <a:pPr>
              <a:lnSpc>
                <a:spcPct val="110000"/>
              </a:lnSpc>
              <a:defRPr/>
            </a:pPr>
            <a:r>
              <a:rPr lang="en-GB" sz="1100" dirty="0"/>
              <a:t>+44 (0)1782 732000</a:t>
            </a:r>
          </a:p>
        </p:txBody>
      </p:sp>
    </p:spTree>
    <p:extLst>
      <p:ext uri="{BB962C8B-B14F-4D97-AF65-F5344CB8AC3E}">
        <p14:creationId xmlns:p14="http://schemas.microsoft.com/office/powerpoint/2010/main" val="137458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Mono no KD - End Slide">
    <p:bg>
      <p:bgPr>
        <a:solidFill>
          <a:srgbClr val="004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hieldTint_white-1_lef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80013" cy="649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KeeleUni-RGB_Mono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303213"/>
            <a:ext cx="207645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613" y="5126038"/>
            <a:ext cx="136525" cy="101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7308850" y="5032375"/>
            <a:ext cx="1655763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en-GB" sz="1100" b="1" dirty="0"/>
              <a:t>Keele University</a:t>
            </a:r>
          </a:p>
          <a:p>
            <a:pPr>
              <a:lnSpc>
                <a:spcPct val="110000"/>
              </a:lnSpc>
              <a:defRPr/>
            </a:pPr>
            <a:r>
              <a:rPr lang="en-GB" sz="1100" dirty="0"/>
              <a:t>Newcastle-under-Lyme</a:t>
            </a:r>
          </a:p>
          <a:p>
            <a:pPr>
              <a:lnSpc>
                <a:spcPct val="110000"/>
              </a:lnSpc>
              <a:defRPr/>
            </a:pPr>
            <a:r>
              <a:rPr lang="en-GB" sz="1100" dirty="0"/>
              <a:t>Staffordshire</a:t>
            </a:r>
          </a:p>
          <a:p>
            <a:pPr>
              <a:lnSpc>
                <a:spcPct val="110000"/>
              </a:lnSpc>
              <a:defRPr/>
            </a:pPr>
            <a:r>
              <a:rPr lang="en-GB" sz="1100" dirty="0"/>
              <a:t>ST5 5BG</a:t>
            </a:r>
          </a:p>
          <a:p>
            <a:pPr>
              <a:lnSpc>
                <a:spcPct val="110000"/>
              </a:lnSpc>
              <a:defRPr/>
            </a:pPr>
            <a:r>
              <a:rPr lang="en-GB" sz="1100" dirty="0"/>
              <a:t>+44 (0)1782 732000</a:t>
            </a:r>
          </a:p>
        </p:txBody>
      </p:sp>
    </p:spTree>
    <p:extLst>
      <p:ext uri="{BB962C8B-B14F-4D97-AF65-F5344CB8AC3E}">
        <p14:creationId xmlns:p14="http://schemas.microsoft.com/office/powerpoint/2010/main" val="2468068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- Welcome Slide">
    <p:bg>
      <p:bgPr>
        <a:solidFill>
          <a:srgbClr val="253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hieldTint-1_lef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5640388" y="6046788"/>
            <a:ext cx="31861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BCDCE8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It’s the Keele difference.</a:t>
            </a: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1763" y="2382838"/>
            <a:ext cx="3179762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charset="0"/>
                <a:ea typeface="ＭＳ Ｐゴシック" charset="0"/>
                <a:cs typeface="Palatino Linotype" charset="0"/>
              </a:rPr>
              <a:t>Welcome</a:t>
            </a: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1905000" y="2917825"/>
            <a:ext cx="44450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charset="0"/>
                <a:ea typeface="ＭＳ Ｐゴシック" charset="0"/>
                <a:cs typeface="Palatino Linotype" charset="0"/>
              </a:rPr>
              <a:t>Keele</a:t>
            </a: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233863" y="3362325"/>
            <a:ext cx="4143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charset="0"/>
                <a:ea typeface="ＭＳ Ｐゴシック" charset="0"/>
                <a:cs typeface="Palatino Linotype" charset="0"/>
              </a:rPr>
              <a:t>to</a:t>
            </a:r>
          </a:p>
        </p:txBody>
      </p:sp>
      <p:pic>
        <p:nvPicPr>
          <p:cNvPr id="7" name="Picture 4" descr="KeeleUni-RGB_ColourwithWHITEtex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303213"/>
            <a:ext cx="2071687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395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no KD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eldTint-1_lef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KeeleUni-RGB_Colou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463" y="303213"/>
            <a:ext cx="2078037" cy="105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998539" y="2854477"/>
            <a:ext cx="6740525" cy="7837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998539" y="3638198"/>
            <a:ext cx="6740525" cy="535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/>
                <a:cs typeface="Arial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1585387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no KD - Welcome Slide">
    <p:bg>
      <p:bgPr>
        <a:solidFill>
          <a:srgbClr val="253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hieldTint-1_lef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01763" y="2382838"/>
            <a:ext cx="3179762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charset="0"/>
                <a:ea typeface="ＭＳ Ｐゴシック" charset="0"/>
                <a:cs typeface="Palatino Linotype" charset="0"/>
              </a:rPr>
              <a:t>Welcome</a:t>
            </a: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905000" y="2917825"/>
            <a:ext cx="44450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charset="0"/>
                <a:ea typeface="ＭＳ Ｐゴシック" charset="0"/>
                <a:cs typeface="Palatino Linotype" charset="0"/>
              </a:rPr>
              <a:t>Keele</a:t>
            </a: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4233863" y="3362325"/>
            <a:ext cx="4143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charset="0"/>
                <a:ea typeface="ＭＳ Ｐゴシック" charset="0"/>
                <a:cs typeface="Palatino Linotype" charset="0"/>
              </a:rPr>
              <a:t>to</a:t>
            </a:r>
          </a:p>
        </p:txBody>
      </p:sp>
      <p:pic>
        <p:nvPicPr>
          <p:cNvPr id="6" name="Picture 4" descr="KeeleUni-RGB_ColourwithWHITEtex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303213"/>
            <a:ext cx="2071687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5920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- Cover Slide 2">
    <p:bg>
      <p:bgPr>
        <a:solidFill>
          <a:srgbClr val="253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eldTint-1_lef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5640388" y="6046788"/>
            <a:ext cx="31861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BCDCE8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It’s the Keele difference.</a:t>
            </a:r>
          </a:p>
        </p:txBody>
      </p:sp>
      <p:pic>
        <p:nvPicPr>
          <p:cNvPr id="6" name="Picture 4" descr="KeeleUni-RGB_ColourwithWHITEtex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303213"/>
            <a:ext cx="2071687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998539" y="2854477"/>
            <a:ext cx="6740525" cy="7837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998539" y="3638198"/>
            <a:ext cx="6740525" cy="535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9428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no KD - Cover Slide 2">
    <p:bg>
      <p:bgPr>
        <a:solidFill>
          <a:srgbClr val="253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eldTint-1_lef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KeeleUni-RGB_ColourwithWHITEtex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303213"/>
            <a:ext cx="2071687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998539" y="2854477"/>
            <a:ext cx="6740525" cy="7837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998539" y="3638198"/>
            <a:ext cx="6740525" cy="535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9630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- Cover Slide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5640388" y="6046788"/>
            <a:ext cx="31861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It’s the Keele difference.</a:t>
            </a:r>
          </a:p>
        </p:txBody>
      </p:sp>
      <p:pic>
        <p:nvPicPr>
          <p:cNvPr id="4" name="Picture 3" descr="KeeleUni-RGB_ColourwithWHITEtex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303213"/>
            <a:ext cx="2071687" cy="1054100"/>
          </a:xfrm>
          <a:prstGeom prst="rect">
            <a:avLst/>
          </a:prstGeom>
          <a:noFill/>
          <a:ln>
            <a:noFill/>
          </a:ln>
          <a:effectLst>
            <a:outerShdw blurRad="565150" algn="tl" rotWithShape="0">
              <a:schemeClr val="tx1">
                <a:alpha val="60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ShieldTint_white-1_lef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80013" cy="649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998539" y="4079054"/>
            <a:ext cx="6740525" cy="783721"/>
          </a:xfrm>
          <a:prstGeom prst="rect">
            <a:avLst/>
          </a:prstGeom>
          <a:effectLst>
            <a:outerShdw blurRad="939800" dist="660400" dir="2700000" sx="124000" sy="124000" algn="tl" rotWithShape="0">
              <a:srgbClr val="000000">
                <a:alpha val="43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bg2"/>
                </a:solidFill>
                <a:latin typeface="Palatino Linotype"/>
                <a:cs typeface="Palatino Linotype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0675117"/>
      </p:ext>
    </p:extLst>
  </p:cSld>
  <p:clrMapOvr>
    <a:masterClrMapping/>
  </p:clrMapOvr>
  <p:transition spd="med"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no KD - Cover Slide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eeleUni-RGB_ColourwithWHITEtex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303213"/>
            <a:ext cx="2071687" cy="1054100"/>
          </a:xfrm>
          <a:prstGeom prst="rect">
            <a:avLst/>
          </a:prstGeom>
          <a:noFill/>
          <a:ln>
            <a:noFill/>
          </a:ln>
          <a:effectLst>
            <a:outerShdw blurRad="565150" algn="tl" rotWithShape="0">
              <a:schemeClr val="tx1">
                <a:alpha val="60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ShieldTint_white-1_lef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80013" cy="649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998539" y="4079054"/>
            <a:ext cx="6740525" cy="783721"/>
          </a:xfrm>
          <a:prstGeom prst="rect">
            <a:avLst/>
          </a:prstGeom>
          <a:effectLst>
            <a:outerShdw blurRad="939800" dist="660400" dir="2700000" sx="124000" sy="124000" algn="tl" rotWithShape="0">
              <a:srgbClr val="000000">
                <a:alpha val="43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bg2"/>
                </a:solidFill>
                <a:latin typeface="Palatino Linotype"/>
                <a:cs typeface="Palatino Linotype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2841801"/>
      </p:ext>
    </p:extLst>
  </p:cSld>
  <p:clrMapOvr>
    <a:masterClrMapping/>
  </p:clrMapOvr>
  <p:transition spd="med"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eldTint-1_lef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640388" y="6046788"/>
            <a:ext cx="31861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BCDCE8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It’s the Keele difference.</a:t>
            </a:r>
          </a:p>
        </p:txBody>
      </p:sp>
      <p:pic>
        <p:nvPicPr>
          <p:cNvPr id="6" name="Picture 5" descr="KeeleUni-RGB_Colou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463" y="303213"/>
            <a:ext cx="2078037" cy="105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998539" y="2854477"/>
            <a:ext cx="6740525" cy="7837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998539" y="3638198"/>
            <a:ext cx="6740525" cy="535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8659952"/>
      </p:ext>
    </p:extLst>
  </p:cSld>
  <p:clrMapOvr>
    <a:masterClrMapping/>
  </p:clrMapOvr>
  <p:transition spd="med"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no KD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eldTint-1_lef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KeeleUni-RGB_Colou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463" y="303213"/>
            <a:ext cx="2078037" cy="105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998539" y="2854477"/>
            <a:ext cx="6740525" cy="7837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998539" y="3638198"/>
            <a:ext cx="6740525" cy="535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8559325"/>
      </p:ext>
    </p:extLst>
  </p:cSld>
  <p:clrMapOvr>
    <a:masterClrMapping/>
  </p:clrMapOvr>
  <p:transition spd="med"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457200" y="6046788"/>
            <a:ext cx="31861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BCDCE8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It’s the Keele difference.</a:t>
            </a:r>
          </a:p>
        </p:txBody>
      </p:sp>
      <p:pic>
        <p:nvPicPr>
          <p:cNvPr id="6" name="Picture 4" descr="KeeleUni-RGB_Colou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ShieldTint-2_rig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620692"/>
      </p:ext>
    </p:extLst>
  </p:cSld>
  <p:clrMapOvr>
    <a:masterClrMapping/>
  </p:clrMapOvr>
  <p:transition spd="med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no KD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KeeleUni-RGB_Colou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ShieldTint-2_rig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555238"/>
      </p:ext>
    </p:extLst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- 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200" y="6046788"/>
            <a:ext cx="31861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BCDCE8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It’s the Keele difference.</a:t>
            </a:r>
          </a:p>
        </p:txBody>
      </p:sp>
      <p:pic>
        <p:nvPicPr>
          <p:cNvPr id="5" name="Picture 4" descr="KeeleUni-RGB_Colou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ShieldTint-2_rig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8229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77538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457200" y="6046788"/>
            <a:ext cx="31861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600" b="1">
                <a:solidFill>
                  <a:srgbClr val="BCDCE8"/>
                </a:solidFill>
                <a:latin typeface="Palatino Linotype" panose="02040502050505030304" pitchFamily="18" charset="0"/>
              </a:rPr>
              <a:t>It’s the Keele difference.</a:t>
            </a:r>
          </a:p>
        </p:txBody>
      </p:sp>
      <p:pic>
        <p:nvPicPr>
          <p:cNvPr id="6" name="Picture 4" descr="KeeleUni-RGB_Colou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ShieldTint-2_rig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356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96358"/>
      </p:ext>
    </p:extLst>
  </p:cSld>
  <p:clrMapOvr>
    <a:masterClrMapping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no KD - Content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68722"/>
            <a:ext cx="8229600" cy="4729762"/>
          </a:xfrm>
        </p:spPr>
        <p:txBody>
          <a:bodyPr/>
          <a:lstStyle>
            <a:lvl1pPr marL="342900" indent="-342900"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latin typeface="Gill Sans MT" panose="020B0502020104020203" pitchFamily="34" charset="0"/>
              </a:defRPr>
            </a:lvl1pPr>
            <a:lvl2pPr marL="800100" indent="-342900"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defRPr sz="2000">
                <a:latin typeface="Gill Sans MT" panose="020B0502020104020203" pitchFamily="34" charset="0"/>
              </a:defRPr>
            </a:lvl2pPr>
            <a:lvl3pPr>
              <a:defRPr sz="1800">
                <a:latin typeface="Gill Sans MT" panose="020B0502020104020203" pitchFamily="34" charset="0"/>
              </a:defRPr>
            </a:lvl3pPr>
            <a:lvl4pPr>
              <a:defRPr sz="1500">
                <a:latin typeface="Gill Sans MT" panose="020B0502020104020203" pitchFamily="34" charset="0"/>
              </a:defRPr>
            </a:lvl4pPr>
            <a:lvl5pPr>
              <a:defRPr sz="1500">
                <a:latin typeface="Gill Sans MT" panose="020B05020201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272" y="905735"/>
            <a:ext cx="9144000" cy="191069"/>
          </a:xfrm>
          <a:prstGeom prst="rect">
            <a:avLst/>
          </a:prstGeom>
          <a:solidFill>
            <a:srgbClr val="2532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87833"/>
            <a:ext cx="8229600" cy="815574"/>
          </a:xfrm>
        </p:spPr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57581" y="64927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6B04B9-F11B-4F01-91D0-3466AD1272D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566832"/>
      </p:ext>
    </p:extLst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ur no KD - Content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68722"/>
            <a:ext cx="4930815" cy="4729762"/>
          </a:xfrm>
        </p:spPr>
        <p:txBody>
          <a:bodyPr/>
          <a:lstStyle>
            <a:lvl1pPr marL="342900" indent="-342900"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latin typeface="Gill Sans MT" panose="020B0502020104020203" pitchFamily="34" charset="0"/>
              </a:defRPr>
            </a:lvl1pPr>
            <a:lvl2pPr marL="800100" indent="-342900"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defRPr sz="2000">
                <a:latin typeface="Gill Sans MT" panose="020B0502020104020203" pitchFamily="34" charset="0"/>
              </a:defRPr>
            </a:lvl2pPr>
            <a:lvl3pPr>
              <a:defRPr sz="1800">
                <a:latin typeface="Gill Sans MT" panose="020B0502020104020203" pitchFamily="34" charset="0"/>
              </a:defRPr>
            </a:lvl3pPr>
            <a:lvl4pPr>
              <a:defRPr sz="1500">
                <a:latin typeface="Gill Sans MT" panose="020B0502020104020203" pitchFamily="34" charset="0"/>
              </a:defRPr>
            </a:lvl4pPr>
            <a:lvl5pPr>
              <a:defRPr sz="1500">
                <a:latin typeface="Gill Sans MT" panose="020B05020201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57581" y="64927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6B04B9-F11B-4F01-91D0-3466AD1272D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272" y="905735"/>
            <a:ext cx="9144000" cy="191069"/>
          </a:xfrm>
          <a:prstGeom prst="rect">
            <a:avLst/>
          </a:prstGeom>
          <a:solidFill>
            <a:srgbClr val="2532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457200" y="187833"/>
            <a:ext cx="8229600" cy="815574"/>
          </a:xfrm>
        </p:spPr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7385161"/>
      </p:ext>
    </p:extLst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our no KD - Content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68722"/>
            <a:ext cx="4103225" cy="4729762"/>
          </a:xfrm>
        </p:spPr>
        <p:txBody>
          <a:bodyPr/>
          <a:lstStyle>
            <a:lvl1pPr marL="342900" indent="-342900"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latin typeface="Gill Sans MT" panose="020B0502020104020203" pitchFamily="34" charset="0"/>
              </a:defRPr>
            </a:lvl1pPr>
            <a:lvl2pPr marL="800100" indent="-342900"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defRPr sz="2000">
                <a:latin typeface="Gill Sans MT" panose="020B0502020104020203" pitchFamily="34" charset="0"/>
              </a:defRPr>
            </a:lvl2pPr>
            <a:lvl3pPr>
              <a:defRPr sz="1800">
                <a:latin typeface="Gill Sans MT" panose="020B0502020104020203" pitchFamily="34" charset="0"/>
              </a:defRPr>
            </a:lvl3pPr>
            <a:lvl4pPr>
              <a:defRPr sz="1500">
                <a:latin typeface="Gill Sans MT" panose="020B0502020104020203" pitchFamily="34" charset="0"/>
              </a:defRPr>
            </a:lvl4pPr>
            <a:lvl5pPr>
              <a:defRPr sz="1500">
                <a:latin typeface="Gill Sans MT" panose="020B05020201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57581" y="64927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6B04B9-F11B-4F01-91D0-3466AD1272D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0"/>
          </p:nvPr>
        </p:nvSpPr>
        <p:spPr>
          <a:xfrm>
            <a:off x="4703179" y="1368722"/>
            <a:ext cx="4103225" cy="4729762"/>
          </a:xfrm>
        </p:spPr>
        <p:txBody>
          <a:bodyPr/>
          <a:lstStyle>
            <a:lvl1pPr marL="342900" indent="-342900"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latin typeface="Gill Sans MT" panose="020B0502020104020203" pitchFamily="34" charset="0"/>
              </a:defRPr>
            </a:lvl1pPr>
            <a:lvl2pPr marL="800100" indent="-342900"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defRPr sz="2000">
                <a:latin typeface="Gill Sans MT" panose="020B0502020104020203" pitchFamily="34" charset="0"/>
              </a:defRPr>
            </a:lvl2pPr>
            <a:lvl3pPr>
              <a:defRPr sz="1800">
                <a:latin typeface="Gill Sans MT" panose="020B0502020104020203" pitchFamily="34" charset="0"/>
              </a:defRPr>
            </a:lvl3pPr>
            <a:lvl4pPr>
              <a:defRPr sz="1500">
                <a:latin typeface="Gill Sans MT" panose="020B0502020104020203" pitchFamily="34" charset="0"/>
              </a:defRPr>
            </a:lvl4pPr>
            <a:lvl5pPr>
              <a:defRPr sz="1500">
                <a:latin typeface="Gill Sans MT" panose="020B05020201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272" y="905735"/>
            <a:ext cx="9144000" cy="191069"/>
          </a:xfrm>
          <a:prstGeom prst="rect">
            <a:avLst/>
          </a:prstGeom>
          <a:solidFill>
            <a:srgbClr val="2532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457200" y="187833"/>
            <a:ext cx="8229600" cy="815574"/>
          </a:xfrm>
        </p:spPr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5879700"/>
      </p:ext>
    </p:extLst>
  </p:cSld>
  <p:clrMapOvr>
    <a:masterClrMapping/>
  </p:clrMapOvr>
  <p:transition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lour no KD - Content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641448"/>
            <a:ext cx="8229600" cy="1688515"/>
          </a:xfrm>
        </p:spPr>
        <p:txBody>
          <a:bodyPr/>
          <a:lstStyle>
            <a:lvl1pPr marL="342900" indent="-342900"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latin typeface="Gill Sans MT" panose="020B0502020104020203" pitchFamily="34" charset="0"/>
              </a:defRPr>
            </a:lvl1pPr>
            <a:lvl2pPr marL="800100" indent="-342900"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defRPr sz="2000">
                <a:latin typeface="Gill Sans MT" panose="020B0502020104020203" pitchFamily="34" charset="0"/>
              </a:defRPr>
            </a:lvl2pPr>
            <a:lvl3pPr>
              <a:defRPr sz="1800">
                <a:latin typeface="Gill Sans MT" panose="020B0502020104020203" pitchFamily="34" charset="0"/>
              </a:defRPr>
            </a:lvl3pPr>
            <a:lvl4pPr>
              <a:defRPr sz="1500">
                <a:latin typeface="Gill Sans MT" panose="020B0502020104020203" pitchFamily="34" charset="0"/>
              </a:defRPr>
            </a:lvl4pPr>
            <a:lvl5pPr>
              <a:defRPr sz="1500">
                <a:latin typeface="Gill Sans MT" panose="020B05020201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272" y="905735"/>
            <a:ext cx="9144000" cy="191069"/>
          </a:xfrm>
          <a:prstGeom prst="rect">
            <a:avLst/>
          </a:prstGeom>
          <a:solidFill>
            <a:srgbClr val="2532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87833"/>
            <a:ext cx="8229600" cy="815574"/>
          </a:xfrm>
        </p:spPr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657581" y="64927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6B04B9-F11B-4F01-91D0-3466AD1272D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9525385"/>
      </p:ext>
    </p:extLst>
  </p:cSld>
  <p:clrMapOvr>
    <a:masterClrMapping/>
  </p:clrMapOvr>
  <p:transition spd="med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ur no KD - Content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55656" y="648815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6B04B9-F11B-4F01-91D0-3466AD1272D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272" y="905735"/>
            <a:ext cx="9144000" cy="191069"/>
          </a:xfrm>
          <a:prstGeom prst="rect">
            <a:avLst/>
          </a:prstGeom>
          <a:solidFill>
            <a:srgbClr val="2532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457200" y="187833"/>
            <a:ext cx="8229600" cy="815574"/>
          </a:xfrm>
        </p:spPr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723603"/>
      </p:ext>
    </p:extLst>
  </p:cSld>
  <p:clrMapOvr>
    <a:masterClrMapping/>
  </p:clrMapOvr>
  <p:transition spd="med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-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>
            <a:spLocks noChangeArrowheads="1"/>
          </p:cNvSpPr>
          <p:nvPr userDrawn="1"/>
        </p:nvSpPr>
        <p:spPr bwMode="auto">
          <a:xfrm>
            <a:off x="457200" y="6046788"/>
            <a:ext cx="31861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BCDCE8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It’s the Keele difference.</a:t>
            </a:r>
          </a:p>
        </p:txBody>
      </p:sp>
      <p:pic>
        <p:nvPicPr>
          <p:cNvPr id="6" name="Picture 4" descr="KeeleUni-RGB_Colou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ShieldTint-2_rig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284272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612775"/>
            <a:ext cx="5486400" cy="366602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851011"/>
            <a:ext cx="5486400" cy="391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9958781"/>
      </p:ext>
    </p:extLst>
  </p:cSld>
  <p:clrMapOvr>
    <a:masterClrMapping/>
  </p:clrMapOvr>
  <p:transition spd="med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with KD -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KeeleUni-RGB_Colou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5595938"/>
            <a:ext cx="15335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ShieldTint-2_rig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0"/>
            <a:ext cx="3187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284272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612775"/>
            <a:ext cx="5486400" cy="366602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851011"/>
            <a:ext cx="5486400" cy="391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6788969"/>
      </p:ext>
    </p:extLst>
  </p:cSld>
  <p:clrMapOvr>
    <a:masterClrMapping/>
  </p:clrMapOvr>
  <p:transition spd="med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- Thank you">
    <p:bg>
      <p:bgPr>
        <a:solidFill>
          <a:srgbClr val="253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hieldTint-1_lef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5640388" y="6046788"/>
            <a:ext cx="31861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BCDCE8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It’s the Keele difference.</a:t>
            </a: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1763" y="3248025"/>
            <a:ext cx="427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charset="0"/>
                <a:ea typeface="ＭＳ Ｐゴシック" charset="0"/>
                <a:cs typeface="Palatino Linotype" charset="0"/>
              </a:rPr>
              <a:t>Thank you</a:t>
            </a:r>
          </a:p>
        </p:txBody>
      </p:sp>
      <p:pic>
        <p:nvPicPr>
          <p:cNvPr id="5" name="Picture 6" descr="KeeleUni-RGB_ColourwithWHITEtex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303213"/>
            <a:ext cx="2071687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643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no KD - Thank you">
    <p:bg>
      <p:bgPr>
        <a:solidFill>
          <a:srgbClr val="253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hieldTint-1_lef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01763" y="3248025"/>
            <a:ext cx="427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charset="0"/>
                <a:ea typeface="ＭＳ Ｐゴシック" charset="0"/>
                <a:cs typeface="Palatino Linotype" charset="0"/>
              </a:rPr>
              <a:t>Thank you</a:t>
            </a:r>
          </a:p>
        </p:txBody>
      </p:sp>
      <p:pic>
        <p:nvPicPr>
          <p:cNvPr id="4" name="Picture 4" descr="KeeleUni-RGB_ColourwithWHITEtex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303213"/>
            <a:ext cx="2071687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587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- End Slide">
    <p:bg>
      <p:bgPr>
        <a:solidFill>
          <a:srgbClr val="253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hieldTint-1_lef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031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5640388" y="6046788"/>
            <a:ext cx="31861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BCDCE8"/>
                </a:solidFill>
                <a:effectLst/>
                <a:uLnTx/>
                <a:uFillTx/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rPr>
              <a:t>It’s the Keele difference.</a:t>
            </a:r>
          </a:p>
        </p:txBody>
      </p:sp>
      <p:pic>
        <p:nvPicPr>
          <p:cNvPr id="4" name="Picture 4" descr="KeeleUni-RGB_ColourwithWHITEtex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303213"/>
            <a:ext cx="2071687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484188"/>
            <a:ext cx="136525" cy="101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87363" y="390525"/>
            <a:ext cx="1655762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Keele University</a:t>
            </a:r>
          </a:p>
          <a:p>
            <a:pPr marL="0" marR="0" lvl="0" indent="0" algn="l" defTabSz="4572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Newcastle-under-Lyme</a:t>
            </a:r>
          </a:p>
          <a:p>
            <a:pPr marL="0" marR="0" lvl="0" indent="0" algn="l" defTabSz="4572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Staffordshire</a:t>
            </a:r>
          </a:p>
          <a:p>
            <a:pPr marL="0" marR="0" lvl="0" indent="0" algn="l" defTabSz="4572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ST5 5BG</a:t>
            </a:r>
          </a:p>
          <a:p>
            <a:pPr marL="0" marR="0" lvl="0" indent="0" algn="l" defTabSz="4572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+44 (0)1782 732000</a:t>
            </a:r>
          </a:p>
        </p:txBody>
      </p:sp>
    </p:spTree>
    <p:extLst>
      <p:ext uri="{BB962C8B-B14F-4D97-AF65-F5344CB8AC3E}">
        <p14:creationId xmlns:p14="http://schemas.microsoft.com/office/powerpoint/2010/main" val="3375753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99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8" r:id="rId1"/>
    <p:sldLayoutId id="2147484359" r:id="rId2"/>
    <p:sldLayoutId id="2147484360" r:id="rId3"/>
    <p:sldLayoutId id="2147484361" r:id="rId4"/>
    <p:sldLayoutId id="2147484362" r:id="rId5"/>
    <p:sldLayoutId id="2147484363" r:id="rId6"/>
    <p:sldLayoutId id="2147484364" r:id="rId7"/>
    <p:sldLayoutId id="2147484365" r:id="rId8"/>
    <p:sldLayoutId id="2147484366" r:id="rId9"/>
    <p:sldLayoutId id="2147484367" r:id="rId10"/>
    <p:sldLayoutId id="2147484368" r:id="rId11"/>
    <p:sldLayoutId id="2147484369" r:id="rId12"/>
    <p:sldLayoutId id="2147484370" r:id="rId13"/>
    <p:sldLayoutId id="2147484371" r:id="rId14"/>
    <p:sldLayoutId id="2147484372" r:id="rId15"/>
    <p:sldLayoutId id="2147484373" r:id="rId16"/>
    <p:sldLayoutId id="2147484374" r:id="rId17"/>
    <p:sldLayoutId id="2147484375" r:id="rId18"/>
    <p:sldLayoutId id="2147484435" r:id="rId19"/>
    <p:sldLayoutId id="2147484436" r:id="rId20"/>
  </p:sldLayoutIdLst>
  <p:transition spd="med">
    <p:fade/>
  </p:transition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alatino Linotype"/>
          <a:ea typeface="MS PGothic" panose="020B0600070205080204" pitchFamily="34" charset="-128"/>
          <a:cs typeface="Palatino Linotype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MS PGothic" panose="020B0600070205080204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MS PGothic" panose="020B0600070205080204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MS PGothic" panose="020B0600070205080204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MS PGothic" panose="020B0600070205080204" pitchFamily="34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204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6" r:id="rId1"/>
    <p:sldLayoutId id="2147484377" r:id="rId2"/>
    <p:sldLayoutId id="2147484378" r:id="rId3"/>
    <p:sldLayoutId id="2147484379" r:id="rId4"/>
    <p:sldLayoutId id="2147484380" r:id="rId5"/>
    <p:sldLayoutId id="2147484381" r:id="rId6"/>
    <p:sldLayoutId id="2147484382" r:id="rId7"/>
    <p:sldLayoutId id="2147484383" r:id="rId8"/>
    <p:sldLayoutId id="2147484384" r:id="rId9"/>
    <p:sldLayoutId id="2147484385" r:id="rId10"/>
    <p:sldLayoutId id="2147484386" r:id="rId11"/>
    <p:sldLayoutId id="2147484387" r:id="rId12"/>
    <p:sldLayoutId id="2147484388" r:id="rId13"/>
    <p:sldLayoutId id="2147484389" r:id="rId14"/>
    <p:sldLayoutId id="2147484390" r:id="rId15"/>
    <p:sldLayoutId id="2147484391" r:id="rId16"/>
    <p:sldLayoutId id="2147484392" r:id="rId17"/>
    <p:sldLayoutId id="2147484393" r:id="rId18"/>
    <p:sldLayoutId id="2147484394" r:id="rId19"/>
    <p:sldLayoutId id="2147484395" r:id="rId20"/>
    <p:sldLayoutId id="2147484396" r:id="rId21"/>
    <p:sldLayoutId id="2147484397" r:id="rId22"/>
    <p:sldLayoutId id="2147484398" r:id="rId23"/>
    <p:sldLayoutId id="2147484399" r:id="rId24"/>
    <p:sldLayoutId id="2147484400" r:id="rId25"/>
    <p:sldLayoutId id="2147484401" r:id="rId26"/>
  </p:sldLayoutIdLst>
  <p:transition spd="med">
    <p:fade/>
  </p:transition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alatino Linotype"/>
          <a:ea typeface="MS PGothic" panose="020B0600070205080204" pitchFamily="34" charset="-128"/>
          <a:cs typeface="Palatino Linotype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MS PGothic" panose="020B0600070205080204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MS PGothic" panose="020B0600070205080204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MS PGothic" panose="020B0600070205080204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MS PGothic" panose="020B0600070205080204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81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  <p:sldLayoutId id="2147484416" r:id="rId15"/>
    <p:sldLayoutId id="2147484417" r:id="rId16"/>
  </p:sldLayoutIdLst>
  <p:transition spd="med">
    <p:fade/>
  </p:transition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alatino Linotype"/>
          <a:ea typeface="MS PGothic" panose="020B0600070205080204" pitchFamily="34" charset="-128"/>
          <a:cs typeface="Palatino Linotype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MS PGothic" panose="020B0600070205080204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MS PGothic" panose="020B0600070205080204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MS PGothic" panose="020B0600070205080204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MS PGothic" panose="020B0600070205080204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553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8" r:id="rId1"/>
    <p:sldLayoutId id="2147484419" r:id="rId2"/>
    <p:sldLayoutId id="2147484420" r:id="rId3"/>
    <p:sldLayoutId id="2147484421" r:id="rId4"/>
    <p:sldLayoutId id="2147484422" r:id="rId5"/>
    <p:sldLayoutId id="2147484423" r:id="rId6"/>
    <p:sldLayoutId id="2147484424" r:id="rId7"/>
    <p:sldLayoutId id="2147484425" r:id="rId8"/>
    <p:sldLayoutId id="2147484426" r:id="rId9"/>
    <p:sldLayoutId id="2147484427" r:id="rId10"/>
    <p:sldLayoutId id="2147484428" r:id="rId11"/>
    <p:sldLayoutId id="2147484429" r:id="rId12"/>
    <p:sldLayoutId id="2147484430" r:id="rId13"/>
    <p:sldLayoutId id="2147484431" r:id="rId14"/>
    <p:sldLayoutId id="2147484432" r:id="rId15"/>
    <p:sldLayoutId id="2147484433" r:id="rId16"/>
  </p:sldLayoutIdLst>
  <p:transition spd="med">
    <p:fade/>
  </p:transition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alatino Linotype"/>
          <a:ea typeface="MS PGothic" panose="020B0600070205080204" pitchFamily="34" charset="-128"/>
          <a:cs typeface="Palatino Linotype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MS PGothic" panose="020B0600070205080204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MS PGothic" panose="020B0600070205080204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MS PGothic" panose="020B0600070205080204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MS PGothic" panose="020B0600070205080204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4291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8" r:id="rId1"/>
    <p:sldLayoutId id="2147484439" r:id="rId2"/>
    <p:sldLayoutId id="2147484440" r:id="rId3"/>
    <p:sldLayoutId id="2147484441" r:id="rId4"/>
    <p:sldLayoutId id="2147484442" r:id="rId5"/>
    <p:sldLayoutId id="2147484443" r:id="rId6"/>
    <p:sldLayoutId id="2147484444" r:id="rId7"/>
    <p:sldLayoutId id="2147484445" r:id="rId8"/>
    <p:sldLayoutId id="2147484446" r:id="rId9"/>
    <p:sldLayoutId id="2147484447" r:id="rId10"/>
    <p:sldLayoutId id="2147484448" r:id="rId11"/>
    <p:sldLayoutId id="2147484449" r:id="rId12"/>
    <p:sldLayoutId id="2147484450" r:id="rId13"/>
    <p:sldLayoutId id="2147484451" r:id="rId14"/>
    <p:sldLayoutId id="2147484452" r:id="rId15"/>
    <p:sldLayoutId id="2147484453" r:id="rId16"/>
    <p:sldLayoutId id="2147484454" r:id="rId17"/>
    <p:sldLayoutId id="2147484455" r:id="rId18"/>
    <p:sldLayoutId id="2147484456" r:id="rId19"/>
    <p:sldLayoutId id="2147484457" r:id="rId20"/>
    <p:sldLayoutId id="2147484458" r:id="rId21"/>
    <p:sldLayoutId id="2147484459" r:id="rId22"/>
    <p:sldLayoutId id="2147484460" r:id="rId23"/>
    <p:sldLayoutId id="2147484461" r:id="rId24"/>
  </p:sldLayoutIdLst>
  <p:transition spd="med">
    <p:fade/>
  </p:transition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alatino Linotype"/>
          <a:ea typeface="MS PGothic" panose="020B0600070205080204" pitchFamily="34" charset="-128"/>
          <a:cs typeface="Palatino Linotype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MS PGothic" panose="020B0600070205080204" pitchFamily="34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MS PGothic" panose="020B0600070205080204" pitchFamily="34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MS PGothic" panose="020B0600070205080204" pitchFamily="34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MS PGothic" panose="020B0600070205080204" pitchFamily="34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alatino Linotype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tiff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iff"/><Relationship Id="rId13" Type="http://schemas.openxmlformats.org/officeDocument/2006/relationships/image" Target="../media/image46.tiff"/><Relationship Id="rId18" Type="http://schemas.openxmlformats.org/officeDocument/2006/relationships/image" Target="../media/image50.emf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37.emf"/><Relationship Id="rId17" Type="http://schemas.openxmlformats.org/officeDocument/2006/relationships/image" Target="../media/image49.e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48.emf"/><Relationship Id="rId20" Type="http://schemas.openxmlformats.org/officeDocument/2006/relationships/image" Target="../media/image52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.png"/><Relationship Id="rId11" Type="http://schemas.openxmlformats.org/officeDocument/2006/relationships/oleObject" Target="../embeddings/oleObject1.bin"/><Relationship Id="rId5" Type="http://schemas.openxmlformats.org/officeDocument/2006/relationships/image" Target="../media/image40.png"/><Relationship Id="rId15" Type="http://schemas.openxmlformats.org/officeDocument/2006/relationships/image" Target="../media/image47.emf"/><Relationship Id="rId10" Type="http://schemas.openxmlformats.org/officeDocument/2006/relationships/image" Target="../media/image45.tiff"/><Relationship Id="rId19" Type="http://schemas.openxmlformats.org/officeDocument/2006/relationships/image" Target="../media/image51.emf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../media/image55.tiff"/><Relationship Id="rId15" Type="http://schemas.openxmlformats.org/officeDocument/2006/relationships/image" Target="../media/image63.png"/><Relationship Id="rId10" Type="http://schemas.openxmlformats.org/officeDocument/2006/relationships/image" Target="../media/image27.png"/><Relationship Id="rId4" Type="http://schemas.openxmlformats.org/officeDocument/2006/relationships/image" Target="../media/image54.tiff"/><Relationship Id="rId9" Type="http://schemas.openxmlformats.org/officeDocument/2006/relationships/image" Target="../media/image59.tiff"/><Relationship Id="rId1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nBioDex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sbolstandard.org/software/libsbol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hyperlink" Target="mailto:sbol-dev@googlegroups.com" TargetMode="External"/><Relationship Id="rId7" Type="http://schemas.openxmlformats.org/officeDocument/2006/relationships/hyperlink" Target="http://sbolstandard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SynBioDex/" TargetMode="External"/><Relationship Id="rId11" Type="http://schemas.openxmlformats.org/officeDocument/2006/relationships/image" Target="../media/image75.tiff"/><Relationship Id="rId5" Type="http://schemas.openxmlformats.org/officeDocument/2006/relationships/hyperlink" Target="http://sbolstandard.org/software/libsbol" TargetMode="External"/><Relationship Id="rId10" Type="http://schemas.openxmlformats.org/officeDocument/2006/relationships/image" Target="../media/image74.png"/><Relationship Id="rId4" Type="http://schemas.openxmlformats.org/officeDocument/2006/relationships/hyperlink" Target="mailto:editors@sbolstandard.org" TargetMode="External"/><Relationship Id="rId9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tiff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tiff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tiff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sbolstandard.org/application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81169" y="1623326"/>
            <a:ext cx="8662831" cy="3621493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/>
              <a:t>Presenter: Dr </a:t>
            </a:r>
            <a:r>
              <a:rPr lang="en-GB" sz="2000" dirty="0" err="1"/>
              <a:t>Göksel</a:t>
            </a:r>
            <a:r>
              <a:rPr lang="en-GB" sz="2000" dirty="0"/>
              <a:t> </a:t>
            </a:r>
            <a:r>
              <a:rPr lang="en-GB" sz="2000" dirty="0" err="1"/>
              <a:t>Mısırlı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School of Computing and Mathematics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2000" dirty="0"/>
              <a:t>SBOL Editors: Hasan </a:t>
            </a:r>
            <a:r>
              <a:rPr lang="en-GB" sz="2000" dirty="0" err="1"/>
              <a:t>Baig</a:t>
            </a:r>
            <a:r>
              <a:rPr lang="en-GB" sz="2000" dirty="0"/>
              <a:t> (Habib University), </a:t>
            </a:r>
            <a:r>
              <a:rPr lang="en-GB" sz="2000" dirty="0" err="1"/>
              <a:t>Vishwesh</a:t>
            </a:r>
            <a:r>
              <a:rPr lang="en-GB" sz="2000" dirty="0"/>
              <a:t> Kulkarni (University of Warwick), Curtis Madsen (Boston University), James McLaughlin (Newcastle University), Zach </a:t>
            </a:r>
            <a:r>
              <a:rPr lang="en-GB" sz="2000" dirty="0" err="1"/>
              <a:t>Palchick</a:t>
            </a:r>
            <a:r>
              <a:rPr lang="en-GB" sz="2000" dirty="0"/>
              <a:t> (</a:t>
            </a:r>
            <a:r>
              <a:rPr lang="en-GB" sz="2000" dirty="0" err="1"/>
              <a:t>Zymergen</a:t>
            </a:r>
            <a:r>
              <a:rPr lang="en-GB" sz="2000" dirty="0"/>
              <a:t>)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SBOL Chair: Chris Myers (University of Utah)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SBOL Workshop</a:t>
            </a:r>
          </a:p>
          <a:p>
            <a:pPr marL="0" indent="0">
              <a:buNone/>
            </a:pPr>
            <a:r>
              <a:rPr lang="en-GB" sz="2000" dirty="0"/>
              <a:t>July 8, 2019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410722-4707-7848-ACFD-4F2FA8B28D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8690" y="3395543"/>
            <a:ext cx="4418922" cy="173798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481169" y="557655"/>
            <a:ext cx="9357308" cy="1000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Synthetic Biology Open Language Applications</a:t>
            </a:r>
          </a:p>
        </p:txBody>
      </p:sp>
      <p:pic>
        <p:nvPicPr>
          <p:cNvPr id="59" name="Picture 58" descr="KeeleUni-RGB_ColourwithWHITEtext.png">
            <a:extLst>
              <a:ext uri="{FF2B5EF4-FFF2-40B4-BE49-F238E27FC236}">
                <a16:creationId xmlns:a16="http://schemas.microsoft.com/office/drawing/2014/main" id="{BB7AD011-29B1-704F-97DA-FE15C2839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23" y="1488344"/>
            <a:ext cx="1489524" cy="75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82C918-8E26-BC4A-968A-5AA86643A89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5947" y="5223633"/>
            <a:ext cx="4088053" cy="6007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8549" y="6226925"/>
            <a:ext cx="758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dirty="0"/>
              <a:t>Slides were provided by Jacob Beal, Chris Myers and Anil </a:t>
            </a:r>
            <a:r>
              <a:rPr lang="en-GB" sz="1800" dirty="0" err="1"/>
              <a:t>Wipat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These slides were adapted and new slides were added by </a:t>
            </a:r>
            <a:r>
              <a:rPr lang="en-GB" sz="1800" dirty="0" err="1"/>
              <a:t>Göksel</a:t>
            </a:r>
            <a:r>
              <a:rPr lang="en-GB" sz="1800" dirty="0"/>
              <a:t> </a:t>
            </a:r>
            <a:r>
              <a:rPr lang="en-GB" sz="1800" dirty="0" err="1"/>
              <a:t>Mısırlı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543226106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07B9F4-356F-884D-87DF-3C1F5765B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Editor: </a:t>
            </a:r>
            <a:r>
              <a:rPr lang="en-US" dirty="0" err="1"/>
              <a:t>SBOLDesigner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4300" y="5520063"/>
            <a:ext cx="8229600" cy="127761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Other sequence editors that support SBOL: </a:t>
            </a:r>
            <a:r>
              <a:rPr lang="en-US" dirty="0" err="1"/>
              <a:t>DeviceEditor</a:t>
            </a:r>
            <a:r>
              <a:rPr lang="en-US" dirty="0"/>
              <a:t>, J5, </a:t>
            </a:r>
            <a:r>
              <a:rPr lang="en-US" dirty="0" err="1"/>
              <a:t>VectorEditor</a:t>
            </a:r>
            <a:r>
              <a:rPr lang="en-US" dirty="0"/>
              <a:t> (JBEI), </a:t>
            </a:r>
            <a:r>
              <a:rPr lang="en-US" dirty="0" err="1"/>
              <a:t>DNAPlotLib</a:t>
            </a:r>
            <a:r>
              <a:rPr lang="en-US" dirty="0"/>
              <a:t> (MIT/UW/Bristol), Eugene (Boston), </a:t>
            </a:r>
            <a:r>
              <a:rPr lang="en-US" dirty="0" err="1"/>
              <a:t>GenoCAD</a:t>
            </a:r>
            <a:r>
              <a:rPr lang="en-US" dirty="0"/>
              <a:t> (VBI), BOOST (JGI), etc.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1302559"/>
            <a:ext cx="8902700" cy="425288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957953" y="4026287"/>
            <a:ext cx="4120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NimbusSanL" charset="0"/>
              </a:rPr>
              <a:t>Zhang et al., ACS Synthetic Biology (2017) </a:t>
            </a:r>
            <a:endParaRPr lang="en-US" sz="1800" dirty="0">
              <a:effectLst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6264A15-DC2F-734F-A44C-CE88AA10F9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736B04B9-F11B-4F01-91D0-3466AD1272DB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9119082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99" y="1231360"/>
            <a:ext cx="6644361" cy="45618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5CD099-EB1C-2D45-85EC-ED3AC71A2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Design &amp; Modelling: Cello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926246" y="1726740"/>
            <a:ext cx="2217754" cy="60449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800" dirty="0"/>
              <a:t>Nielsen </a:t>
            </a:r>
            <a:r>
              <a:rPr lang="en-US" sz="1800" i="1" dirty="0"/>
              <a:t>et al.</a:t>
            </a:r>
            <a:r>
              <a:rPr lang="en-US" sz="1800" dirty="0"/>
              <a:t>, Science (2016) 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1F7B7BB-8D89-834E-AC78-A4B290A22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736B04B9-F11B-4F01-91D0-3466AD1272DB}" type="slidenum">
              <a:rPr lang="en-GB" smtClean="0"/>
              <a:t>10</a:t>
            </a:fld>
            <a:endParaRPr lang="en-GB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162792" y="5793248"/>
            <a:ext cx="8981207" cy="1138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Compiles combinational designs described in Verilog into genetic circuits </a:t>
            </a:r>
          </a:p>
          <a:p>
            <a:r>
              <a:rPr lang="en-US" dirty="0"/>
              <a:t>Uses a gate library of 2-input NOR gates and inverters</a:t>
            </a:r>
          </a:p>
        </p:txBody>
      </p:sp>
    </p:spTree>
    <p:extLst>
      <p:ext uri="{BB962C8B-B14F-4D97-AF65-F5344CB8AC3E}">
        <p14:creationId xmlns:p14="http://schemas.microsoft.com/office/powerpoint/2010/main" val="3150270940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53" y="1176338"/>
            <a:ext cx="8247588" cy="385317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088B54B-566C-D045-BD9E-537C13A0A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Design &amp; Modelling: </a:t>
            </a:r>
            <a:r>
              <a:rPr lang="en-US" dirty="0" err="1"/>
              <a:t>iBioSim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5278269" y="4371548"/>
            <a:ext cx="3176516" cy="6127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800" dirty="0"/>
              <a:t>Madsen </a:t>
            </a:r>
            <a:r>
              <a:rPr lang="en-US" sz="1800" i="1" dirty="0"/>
              <a:t>et al.</a:t>
            </a:r>
            <a:r>
              <a:rPr lang="en-US" sz="1800" dirty="0"/>
              <a:t>, IEEE Design &amp; Test (2012) 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B5CEA79-1B10-1843-86E0-AC93D63B9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736B04B9-F11B-4F01-91D0-3466AD1272DB}" type="slidenum">
              <a:rPr lang="en-GB" smtClean="0"/>
              <a:t>11</a:t>
            </a:fld>
            <a:endParaRPr lang="en-GB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37072" y="5214654"/>
            <a:ext cx="9106928" cy="1549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Supports modeling, analysis, and design of genetic circuits</a:t>
            </a:r>
          </a:p>
          <a:p>
            <a:r>
              <a:rPr lang="en-US" sz="2000" dirty="0"/>
              <a:t>Modelling uses SBML, analysis uses SED-ML, and design uses SBOL</a:t>
            </a:r>
          </a:p>
          <a:p>
            <a:r>
              <a:rPr lang="en-US" sz="2000" dirty="0"/>
              <a:t>Includes </a:t>
            </a:r>
            <a:r>
              <a:rPr lang="en-US" sz="2000" dirty="0" err="1"/>
              <a:t>SBOLDesigner</a:t>
            </a:r>
            <a:r>
              <a:rPr lang="en-US" sz="2000" dirty="0"/>
              <a:t> as plugin providing a connection to </a:t>
            </a:r>
            <a:r>
              <a:rPr lang="en-US" sz="2000" dirty="0" err="1"/>
              <a:t>SynBioHub</a:t>
            </a:r>
            <a:endParaRPr lang="en-US" sz="2000" dirty="0"/>
          </a:p>
          <a:p>
            <a:r>
              <a:rPr lang="en-US" sz="2000" dirty="0"/>
              <a:t>Provides converters between SBML and SBOL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9025001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CAF7-9F42-E44E-8EDD-093849F4C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1334"/>
            <a:ext cx="8229600" cy="1143000"/>
          </a:xfrm>
        </p:spPr>
        <p:txBody>
          <a:bodyPr/>
          <a:lstStyle/>
          <a:p>
            <a:r>
              <a:rPr lang="en-US" sz="3200" dirty="0"/>
              <a:t>Circuit Design &amp; Modelling: Virtual Parts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5CE8F-6EFF-024F-AD87-E843410EAA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6202"/>
            <a:ext cx="8229600" cy="1687077"/>
          </a:xfrm>
        </p:spPr>
        <p:txBody>
          <a:bodyPr/>
          <a:lstStyle/>
          <a:p>
            <a:r>
              <a:rPr lang="en-US" dirty="0"/>
              <a:t>A repository of modular and composable models of biological parts and interactions</a:t>
            </a:r>
          </a:p>
          <a:p>
            <a:r>
              <a:rPr lang="en-US" dirty="0"/>
              <a:t>Provides a modelling abstraction for genetic circuit designs specified in SBOL files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CDA5-7C7A-6848-B328-A662B150D0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6B04B9-F11B-4F01-91D0-3466AD1272DB}" type="slidenum">
              <a:rPr lang="en-GB" smtClean="0"/>
              <a:t>12</a:t>
            </a:fld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7CDF20-6452-C945-A237-9C5AF405484E}"/>
              </a:ext>
            </a:extLst>
          </p:cNvPr>
          <p:cNvSpPr/>
          <p:nvPr/>
        </p:nvSpPr>
        <p:spPr>
          <a:xfrm>
            <a:off x="3224316" y="3162345"/>
            <a:ext cx="1965371" cy="3297477"/>
          </a:xfrm>
          <a:prstGeom prst="roundRect">
            <a:avLst/>
          </a:prstGeom>
          <a:solidFill>
            <a:schemeClr val="accent1">
              <a:lumMod val="20000"/>
              <a:lumOff val="80000"/>
              <a:alpha val="16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6">
            <a:extLst>
              <a:ext uri="{FF2B5EF4-FFF2-40B4-BE49-F238E27FC236}">
                <a16:creationId xmlns:a16="http://schemas.microsoft.com/office/drawing/2014/main" id="{DC8F553B-19B8-D64E-B45C-32A852A0B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070" y="3246958"/>
            <a:ext cx="724757" cy="314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ABC127-A3C9-3E46-9FF7-71439820F806}"/>
              </a:ext>
            </a:extLst>
          </p:cNvPr>
          <p:cNvCxnSpPr/>
          <p:nvPr/>
        </p:nvCxnSpPr>
        <p:spPr>
          <a:xfrm>
            <a:off x="404553" y="3444870"/>
            <a:ext cx="1296000" cy="15034"/>
          </a:xfrm>
          <a:prstGeom prst="line">
            <a:avLst/>
          </a:prstGeom>
          <a:noFill/>
          <a:ln w="25400" cap="flat" cmpd="sng" algn="ctr">
            <a:solidFill>
              <a:srgbClr val="737373"/>
            </a:solidFill>
            <a:prstDash val="solid"/>
          </a:ln>
          <a:effectLst/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1C756A7-DD2B-F446-A62D-EC08963CF8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26" y="3215810"/>
            <a:ext cx="285972" cy="242743"/>
          </a:xfrm>
          <a:prstGeom prst="rect">
            <a:avLst/>
          </a:prstGeom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E4C6CE-3605-0B4A-92CA-C38B41D076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49" y="3277340"/>
            <a:ext cx="226117" cy="179563"/>
          </a:xfrm>
          <a:prstGeom prst="rect">
            <a:avLst/>
          </a:prstGeom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7DDE31-93ED-7944-A9BF-E41739BA8D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637" y="3229106"/>
            <a:ext cx="269346" cy="226117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C9E517-E1EB-DE48-BFEF-EA7EFE9EF164}"/>
              </a:ext>
            </a:extLst>
          </p:cNvPr>
          <p:cNvSpPr txBox="1"/>
          <p:nvPr/>
        </p:nvSpPr>
        <p:spPr>
          <a:xfrm>
            <a:off x="117835" y="3542429"/>
            <a:ext cx="559769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kern="0" dirty="0" err="1">
                <a:solidFill>
                  <a:sysClr val="windowText" lastClr="000000"/>
                </a:solidFill>
                <a:latin typeface="Arial" charset="0"/>
                <a:ea typeface=""/>
              </a:rPr>
              <a:t>pLacI</a:t>
            </a:r>
            <a:endParaRPr lang="en-GB" sz="1200" kern="0" dirty="0">
              <a:solidFill>
                <a:sysClr val="windowText" lastClr="000000"/>
              </a:solidFill>
              <a:latin typeface="Arial" charset="0"/>
              <a:ea typeface="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51486A-FF8C-9F41-BE64-CDCA2A37084A}"/>
              </a:ext>
            </a:extLst>
          </p:cNvPr>
          <p:cNvSpPr txBox="1"/>
          <p:nvPr/>
        </p:nvSpPr>
        <p:spPr>
          <a:xfrm>
            <a:off x="693093" y="3542429"/>
            <a:ext cx="501084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kern="0" dirty="0">
                <a:solidFill>
                  <a:sysClr val="windowText" lastClr="000000"/>
                </a:solidFill>
                <a:latin typeface="Arial" charset="0"/>
                <a:ea typeface=""/>
              </a:rPr>
              <a:t>RBS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D01EC0-CB0D-F845-9D03-484003120A19}"/>
              </a:ext>
            </a:extLst>
          </p:cNvPr>
          <p:cNvSpPr txBox="1"/>
          <p:nvPr/>
        </p:nvSpPr>
        <p:spPr>
          <a:xfrm>
            <a:off x="1143163" y="3542429"/>
            <a:ext cx="308259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i="1" kern="0" dirty="0" err="1">
                <a:solidFill>
                  <a:sysClr val="windowText" lastClr="000000"/>
                </a:solidFill>
                <a:latin typeface="Arial" charset="0"/>
                <a:ea typeface=""/>
              </a:rPr>
              <a:t>tf</a:t>
            </a:r>
            <a:endParaRPr lang="en-GB" sz="1200" i="1" kern="0" dirty="0">
              <a:solidFill>
                <a:sysClr val="windowText" lastClr="000000"/>
              </a:solidFill>
              <a:latin typeface="Arial" charset="0"/>
              <a:ea typeface="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11691A-39A5-CE4E-977B-9F8FE24E3B39}"/>
              </a:ext>
            </a:extLst>
          </p:cNvPr>
          <p:cNvSpPr txBox="1"/>
          <p:nvPr/>
        </p:nvSpPr>
        <p:spPr>
          <a:xfrm>
            <a:off x="1414206" y="3542429"/>
            <a:ext cx="785056" cy="276999"/>
          </a:xfrm>
          <a:prstGeom prst="rect">
            <a:avLst/>
          </a:prstGeom>
          <a:noFill/>
          <a:effectLst/>
        </p:spPr>
        <p:txBody>
          <a:bodyPr wrap="none" rIns="0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kern="0" dirty="0">
                <a:solidFill>
                  <a:sysClr val="windowText" lastClr="000000"/>
                </a:solidFill>
                <a:latin typeface="Arial" charset="0"/>
                <a:ea typeface=""/>
              </a:rPr>
              <a:t>terminator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CB45D47-8A23-C04E-93E7-4311E130438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69" y="3319781"/>
            <a:ext cx="285294" cy="260910"/>
          </a:xfrm>
          <a:prstGeom prst="rect">
            <a:avLst/>
          </a:prstGeom>
          <a:effectLst/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52EA8E4-99DA-8E41-A208-513A03907F98}"/>
              </a:ext>
            </a:extLst>
          </p:cNvPr>
          <p:cNvSpPr/>
          <p:nvPr/>
        </p:nvSpPr>
        <p:spPr>
          <a:xfrm>
            <a:off x="95546" y="3162345"/>
            <a:ext cx="2146300" cy="645878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40D4278-2C16-9C42-8A92-512C6E957249}"/>
              </a:ext>
            </a:extLst>
          </p:cNvPr>
          <p:cNvSpPr/>
          <p:nvPr/>
        </p:nvSpPr>
        <p:spPr>
          <a:xfrm>
            <a:off x="2453448" y="3536291"/>
            <a:ext cx="360000" cy="144000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9EE8B23-5AA7-3C42-AFBF-D8A7D3A49972}"/>
              </a:ext>
            </a:extLst>
          </p:cNvPr>
          <p:cNvSpPr/>
          <p:nvPr/>
        </p:nvSpPr>
        <p:spPr>
          <a:xfrm rot="10800000">
            <a:off x="2453449" y="4346649"/>
            <a:ext cx="360000" cy="144000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GB" sz="1800">
              <a:solidFill>
                <a:prstClr val="white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FF2914-4B37-AA4E-88C1-3525793D9BAC}"/>
              </a:ext>
            </a:extLst>
          </p:cNvPr>
          <p:cNvCxnSpPr/>
          <p:nvPr/>
        </p:nvCxnSpPr>
        <p:spPr>
          <a:xfrm>
            <a:off x="379072" y="4902688"/>
            <a:ext cx="1296000" cy="15034"/>
          </a:xfrm>
          <a:prstGeom prst="line">
            <a:avLst/>
          </a:prstGeom>
          <a:noFill/>
          <a:ln w="25400" cap="flat" cmpd="sng" algn="ctr">
            <a:solidFill>
              <a:srgbClr val="737373"/>
            </a:solidFill>
            <a:prstDash val="solid"/>
          </a:ln>
          <a:effectLst/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D0A5A31-C99B-A746-AEBC-1A4381E89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45" y="4673628"/>
            <a:ext cx="285972" cy="242743"/>
          </a:xfrm>
          <a:prstGeom prst="rect">
            <a:avLst/>
          </a:prstGeom>
          <a:effec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215A36-CCA4-2242-9676-50DBABC1CF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68" y="4735158"/>
            <a:ext cx="226117" cy="179563"/>
          </a:xfrm>
          <a:prstGeom prst="rect">
            <a:avLst/>
          </a:prstGeom>
          <a:effectLst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CB0E6A-DADF-9241-910A-E1FC4AD459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156" y="4686924"/>
            <a:ext cx="269346" cy="226117"/>
          </a:xfrm>
          <a:prstGeom prst="rect">
            <a:avLst/>
          </a:prstGeom>
          <a:effectLst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C23764E-20AF-4D45-9E0A-3E02BE69C26D}"/>
              </a:ext>
            </a:extLst>
          </p:cNvPr>
          <p:cNvSpPr txBox="1"/>
          <p:nvPr/>
        </p:nvSpPr>
        <p:spPr>
          <a:xfrm>
            <a:off x="92354" y="5000247"/>
            <a:ext cx="559769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kern="0" dirty="0" err="1">
                <a:solidFill>
                  <a:sysClr val="windowText" lastClr="000000"/>
                </a:solidFill>
                <a:latin typeface="Arial" charset="0"/>
                <a:ea typeface=""/>
              </a:rPr>
              <a:t>pLacI</a:t>
            </a:r>
            <a:endParaRPr lang="en-GB" sz="1200" kern="0" dirty="0">
              <a:solidFill>
                <a:sysClr val="windowText" lastClr="000000"/>
              </a:solidFill>
              <a:latin typeface="Arial" charset="0"/>
              <a:ea typeface="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C110AC-FBD1-E643-9B61-0039AD0A5D70}"/>
              </a:ext>
            </a:extLst>
          </p:cNvPr>
          <p:cNvSpPr txBox="1"/>
          <p:nvPr/>
        </p:nvSpPr>
        <p:spPr>
          <a:xfrm>
            <a:off x="667612" y="5000247"/>
            <a:ext cx="501084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kern="0" dirty="0">
                <a:solidFill>
                  <a:sysClr val="windowText" lastClr="000000"/>
                </a:solidFill>
                <a:latin typeface="Arial" charset="0"/>
                <a:ea typeface=""/>
              </a:rPr>
              <a:t>RBS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00D5BD-49AD-B347-8CCA-897C05B3D484}"/>
              </a:ext>
            </a:extLst>
          </p:cNvPr>
          <p:cNvSpPr txBox="1"/>
          <p:nvPr/>
        </p:nvSpPr>
        <p:spPr>
          <a:xfrm>
            <a:off x="1117682" y="5000247"/>
            <a:ext cx="308259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i="1" kern="0" dirty="0" err="1">
                <a:solidFill>
                  <a:sysClr val="windowText" lastClr="000000"/>
                </a:solidFill>
                <a:latin typeface="Arial" charset="0"/>
                <a:ea typeface=""/>
              </a:rPr>
              <a:t>tf</a:t>
            </a:r>
            <a:endParaRPr lang="en-GB" sz="1200" i="1" kern="0" dirty="0">
              <a:solidFill>
                <a:sysClr val="windowText" lastClr="000000"/>
              </a:solidFill>
              <a:latin typeface="Arial" charset="0"/>
              <a:ea typeface="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6F20A2-E3C0-1242-AB87-BCB8D3DB0F48}"/>
              </a:ext>
            </a:extLst>
          </p:cNvPr>
          <p:cNvSpPr txBox="1"/>
          <p:nvPr/>
        </p:nvSpPr>
        <p:spPr>
          <a:xfrm>
            <a:off x="1388725" y="5000247"/>
            <a:ext cx="785056" cy="276999"/>
          </a:xfrm>
          <a:prstGeom prst="rect">
            <a:avLst/>
          </a:prstGeom>
          <a:noFill/>
          <a:effectLst/>
        </p:spPr>
        <p:txBody>
          <a:bodyPr wrap="none" rIns="0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kern="0" dirty="0">
                <a:solidFill>
                  <a:sysClr val="windowText" lastClr="000000"/>
                </a:solidFill>
                <a:latin typeface="Arial" charset="0"/>
                <a:ea typeface=""/>
              </a:rPr>
              <a:t>terminator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B632D82-DA16-594F-9B09-4DD08518CA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88" y="4777599"/>
            <a:ext cx="285294" cy="260910"/>
          </a:xfrm>
          <a:prstGeom prst="rect">
            <a:avLst/>
          </a:prstGeom>
          <a:effectLst/>
        </p:spPr>
      </p:pic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D0D9D59F-4F64-834C-8282-F7A6BC97E08A}"/>
              </a:ext>
            </a:extLst>
          </p:cNvPr>
          <p:cNvCxnSpPr>
            <a:stCxn id="27" idx="0"/>
            <a:endCxn id="31" idx="4"/>
          </p:cNvCxnSpPr>
          <p:nvPr/>
        </p:nvCxnSpPr>
        <p:spPr>
          <a:xfrm rot="5400000" flipH="1" flipV="1">
            <a:off x="1102682" y="4596932"/>
            <a:ext cx="358920" cy="2415"/>
          </a:xfrm>
          <a:prstGeom prst="bentConnector3">
            <a:avLst/>
          </a:prstGeom>
          <a:ln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D08E2A74-45E9-BB4B-9AEF-7AF43150C07E}"/>
              </a:ext>
            </a:extLst>
          </p:cNvPr>
          <p:cNvCxnSpPr>
            <a:cxnSpLocks/>
            <a:stCxn id="31" idx="2"/>
            <a:endCxn id="20" idx="0"/>
          </p:cNvCxnSpPr>
          <p:nvPr/>
        </p:nvCxnSpPr>
        <p:spPr>
          <a:xfrm rot="10800000" flipV="1">
            <a:off x="523632" y="4292678"/>
            <a:ext cx="433919" cy="380949"/>
          </a:xfrm>
          <a:prstGeom prst="bentConnector2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2E15896-231F-5249-90A0-7E3DF8DC99EA}"/>
              </a:ext>
            </a:extLst>
          </p:cNvPr>
          <p:cNvCxnSpPr/>
          <p:nvPr/>
        </p:nvCxnSpPr>
        <p:spPr>
          <a:xfrm>
            <a:off x="340972" y="4661388"/>
            <a:ext cx="3810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770138A-3C11-F24E-AEE0-7C92CDF4BD08}"/>
              </a:ext>
            </a:extLst>
          </p:cNvPr>
          <p:cNvSpPr/>
          <p:nvPr/>
        </p:nvSpPr>
        <p:spPr>
          <a:xfrm>
            <a:off x="957550" y="4166679"/>
            <a:ext cx="651600" cy="252000"/>
          </a:xfrm>
          <a:prstGeom prst="ellipse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18000" rIns="1800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100" kern="0" dirty="0">
                <a:solidFill>
                  <a:sysClr val="window" lastClr="FFFFFF"/>
                </a:solidFill>
                <a:latin typeface="Calibri"/>
                <a:ea typeface=""/>
              </a:rPr>
              <a:t>TF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352A9A7-804C-5D45-BB9D-E3C31C778B97}"/>
              </a:ext>
            </a:extLst>
          </p:cNvPr>
          <p:cNvSpPr/>
          <p:nvPr/>
        </p:nvSpPr>
        <p:spPr>
          <a:xfrm>
            <a:off x="70065" y="4118261"/>
            <a:ext cx="2146300" cy="1147779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33" name="Picture 16">
            <a:extLst>
              <a:ext uri="{FF2B5EF4-FFF2-40B4-BE49-F238E27FC236}">
                <a16:creationId xmlns:a16="http://schemas.microsoft.com/office/drawing/2014/main" id="{0A3111D0-198B-D24D-8128-6F7DE0494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070" y="4557739"/>
            <a:ext cx="724757" cy="314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9B1C37F0-BF4A-534F-BAB1-87CAEEF5003B}"/>
              </a:ext>
            </a:extLst>
          </p:cNvPr>
          <p:cNvGrpSpPr/>
          <p:nvPr/>
        </p:nvGrpSpPr>
        <p:grpSpPr>
          <a:xfrm>
            <a:off x="174983" y="5508394"/>
            <a:ext cx="1903825" cy="951428"/>
            <a:chOff x="110068" y="5086228"/>
            <a:chExt cx="3078440" cy="1562101"/>
          </a:xfrm>
          <a:effectLst/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4CDFD90-548E-8245-9DB0-5768D3CEB7EB}"/>
                </a:ext>
              </a:extLst>
            </p:cNvPr>
            <p:cNvSpPr txBox="1"/>
            <p:nvPr/>
          </p:nvSpPr>
          <p:spPr>
            <a:xfrm>
              <a:off x="2168057" y="6197506"/>
              <a:ext cx="990599" cy="387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200" dirty="0">
                  <a:solidFill>
                    <a:prstClr val="black"/>
                  </a:solidFill>
                  <a:latin typeface="Arial" charset="0"/>
                  <a:ea typeface=""/>
                </a:rPr>
                <a:t>Time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150A173-F764-C049-A6A0-4FEC443D0885}"/>
                </a:ext>
              </a:extLst>
            </p:cNvPr>
            <p:cNvGrpSpPr/>
            <p:nvPr/>
          </p:nvGrpSpPr>
          <p:grpSpPr>
            <a:xfrm>
              <a:off x="110068" y="5086228"/>
              <a:ext cx="3078440" cy="1562101"/>
              <a:chOff x="262465" y="4799568"/>
              <a:chExt cx="3078440" cy="1562101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FE09C6D3-BBEA-3F45-B22B-8700E5E78BFD}"/>
                  </a:ext>
                </a:extLst>
              </p:cNvPr>
              <p:cNvCxnSpPr/>
              <p:nvPr/>
            </p:nvCxnSpPr>
            <p:spPr>
              <a:xfrm>
                <a:off x="262465" y="6336269"/>
                <a:ext cx="2880001" cy="25400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34517DBD-7166-A14A-A98F-B23885D48406}"/>
                  </a:ext>
                </a:extLst>
              </p:cNvPr>
              <p:cNvCxnSpPr/>
              <p:nvPr/>
            </p:nvCxnSpPr>
            <p:spPr>
              <a:xfrm flipV="1">
                <a:off x="262465" y="4799568"/>
                <a:ext cx="0" cy="1549400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4CD24261-24E5-974D-A436-FE5791B60F90}"/>
                  </a:ext>
                </a:extLst>
              </p:cNvPr>
              <p:cNvSpPr/>
              <p:nvPr/>
            </p:nvSpPr>
            <p:spPr>
              <a:xfrm>
                <a:off x="262465" y="5272782"/>
                <a:ext cx="2819400" cy="1038086"/>
              </a:xfrm>
              <a:custGeom>
                <a:avLst/>
                <a:gdLst>
                  <a:gd name="connsiteX0" fmla="*/ 0 w 2819400"/>
                  <a:gd name="connsiteY0" fmla="*/ 1038086 h 1038086"/>
                  <a:gd name="connsiteX1" fmla="*/ 419100 w 2819400"/>
                  <a:gd name="connsiteY1" fmla="*/ 9386 h 1038086"/>
                  <a:gd name="connsiteX2" fmla="*/ 1092200 w 2819400"/>
                  <a:gd name="connsiteY2" fmla="*/ 504686 h 1038086"/>
                  <a:gd name="connsiteX3" fmla="*/ 1511300 w 2819400"/>
                  <a:gd name="connsiteY3" fmla="*/ 85586 h 1038086"/>
                  <a:gd name="connsiteX4" fmla="*/ 1943100 w 2819400"/>
                  <a:gd name="connsiteY4" fmla="*/ 352286 h 1038086"/>
                  <a:gd name="connsiteX5" fmla="*/ 2324100 w 2819400"/>
                  <a:gd name="connsiteY5" fmla="*/ 9386 h 1038086"/>
                  <a:gd name="connsiteX6" fmla="*/ 2819400 w 2819400"/>
                  <a:gd name="connsiteY6" fmla="*/ 199886 h 1038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19400" h="1038086">
                    <a:moveTo>
                      <a:pt x="0" y="1038086"/>
                    </a:moveTo>
                    <a:cubicBezTo>
                      <a:pt x="118533" y="568186"/>
                      <a:pt x="237067" y="98286"/>
                      <a:pt x="419100" y="9386"/>
                    </a:cubicBezTo>
                    <a:cubicBezTo>
                      <a:pt x="601133" y="-79514"/>
                      <a:pt x="910167" y="491986"/>
                      <a:pt x="1092200" y="504686"/>
                    </a:cubicBezTo>
                    <a:cubicBezTo>
                      <a:pt x="1274233" y="517386"/>
                      <a:pt x="1369483" y="110986"/>
                      <a:pt x="1511300" y="85586"/>
                    </a:cubicBezTo>
                    <a:cubicBezTo>
                      <a:pt x="1653117" y="60186"/>
                      <a:pt x="1807633" y="364986"/>
                      <a:pt x="1943100" y="352286"/>
                    </a:cubicBezTo>
                    <a:cubicBezTo>
                      <a:pt x="2078567" y="339586"/>
                      <a:pt x="2178050" y="34786"/>
                      <a:pt x="2324100" y="9386"/>
                    </a:cubicBezTo>
                    <a:cubicBezTo>
                      <a:pt x="2470150" y="-16014"/>
                      <a:pt x="2819400" y="199886"/>
                      <a:pt x="2819400" y="199886"/>
                    </a:cubicBezTo>
                  </a:path>
                </a:pathLst>
              </a:custGeom>
              <a:ln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400"/>
                <a:endParaRPr 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5046B2-BCA0-5340-9AAE-4A256AF52CD9}"/>
                  </a:ext>
                </a:extLst>
              </p:cNvPr>
              <p:cNvSpPr txBox="1"/>
              <p:nvPr/>
            </p:nvSpPr>
            <p:spPr>
              <a:xfrm>
                <a:off x="275154" y="4901125"/>
                <a:ext cx="3065751" cy="387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1200" dirty="0">
                    <a:solidFill>
                      <a:prstClr val="black"/>
                    </a:solidFill>
                    <a:latin typeface="Arial" charset="0"/>
                    <a:ea typeface=""/>
                  </a:rPr>
                  <a:t>Gene expression</a:t>
                </a:r>
              </a:p>
            </p:txBody>
          </p:sp>
        </p:grpSp>
      </p:grpSp>
      <p:sp>
        <p:nvSpPr>
          <p:cNvPr id="41" name="Right Arrow 40">
            <a:extLst>
              <a:ext uri="{FF2B5EF4-FFF2-40B4-BE49-F238E27FC236}">
                <a16:creationId xmlns:a16="http://schemas.microsoft.com/office/drawing/2014/main" id="{4358041D-9066-9B42-AD7E-488CD6BDDCC4}"/>
              </a:ext>
            </a:extLst>
          </p:cNvPr>
          <p:cNvSpPr/>
          <p:nvPr/>
        </p:nvSpPr>
        <p:spPr>
          <a:xfrm>
            <a:off x="2453448" y="4986308"/>
            <a:ext cx="360000" cy="144000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DA531E73-D285-964F-BA70-CCAD45B64538}"/>
              </a:ext>
            </a:extLst>
          </p:cNvPr>
          <p:cNvSpPr/>
          <p:nvPr/>
        </p:nvSpPr>
        <p:spPr>
          <a:xfrm rot="10800000">
            <a:off x="2453448" y="6158323"/>
            <a:ext cx="360000" cy="144000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GB" sz="1800">
              <a:solidFill>
                <a:prstClr val="white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B99B091-BCC7-6546-8BEA-65C62BA9B8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0216" y="5852456"/>
            <a:ext cx="586465" cy="256795"/>
          </a:xfrm>
          <a:prstGeom prst="rect">
            <a:avLst/>
          </a:prstGeom>
          <a:effectLst/>
        </p:spPr>
      </p:pic>
      <p:pic>
        <p:nvPicPr>
          <p:cNvPr id="44" name="Picture 6">
            <a:extLst>
              <a:ext uri="{FF2B5EF4-FFF2-40B4-BE49-F238E27FC236}">
                <a16:creationId xmlns:a16="http://schemas.microsoft.com/office/drawing/2014/main" id="{489D3850-8373-DD4C-BDD1-4ECCC10D4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795125" y="5480832"/>
            <a:ext cx="651175" cy="92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8D71024-063F-D942-8EC8-F9DAED2DBAE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80022" b="86"/>
          <a:stretch/>
        </p:blipFill>
        <p:spPr>
          <a:xfrm>
            <a:off x="3188690" y="3198261"/>
            <a:ext cx="1928671" cy="748186"/>
          </a:xfrm>
          <a:prstGeom prst="rect">
            <a:avLst/>
          </a:prstGeom>
          <a:effectLst/>
        </p:spPr>
      </p:pic>
      <p:graphicFrame>
        <p:nvGraphicFramePr>
          <p:cNvPr id="46" name="Object 5">
            <a:extLst>
              <a:ext uri="{FF2B5EF4-FFF2-40B4-BE49-F238E27FC236}">
                <a16:creationId xmlns:a16="http://schemas.microsoft.com/office/drawing/2014/main" id="{71BF6C67-EA5D-D647-8799-C146B1FD0A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496536"/>
              </p:ext>
            </p:extLst>
          </p:nvPr>
        </p:nvGraphicFramePr>
        <p:xfrm>
          <a:off x="7912244" y="5794766"/>
          <a:ext cx="7620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Visio" r:id="rId11" imgW="928451" imgH="1213090" progId="Visio.Drawing.11">
                  <p:embed/>
                </p:oleObj>
              </mc:Choice>
              <mc:Fallback>
                <p:oleObj name="Visio" r:id="rId11" imgW="928451" imgH="1213090" progId="Visio.Drawing.11">
                  <p:embed/>
                  <p:pic>
                    <p:nvPicPr>
                      <p:cNvPr id="77" name="Object 5">
                        <a:extLst>
                          <a:ext uri="{FF2B5EF4-FFF2-40B4-BE49-F238E27FC236}">
                            <a16:creationId xmlns:a16="http://schemas.microsoft.com/office/drawing/2014/main" id="{746CBC9A-AEB6-114B-9048-9F64375430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2244" y="5794766"/>
                        <a:ext cx="7620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cap="rnd">
                            <a:solidFill>
                              <a:srgbClr val="FF6600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7" name="Picture 46">
            <a:extLst>
              <a:ext uri="{FF2B5EF4-FFF2-40B4-BE49-F238E27FC236}">
                <a16:creationId xmlns:a16="http://schemas.microsoft.com/office/drawing/2014/main" id="{92A8CD9B-7446-2F46-A7B9-1644F71C2B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5779" y="4789548"/>
            <a:ext cx="1905000" cy="330200"/>
          </a:xfrm>
          <a:prstGeom prst="rect">
            <a:avLst/>
          </a:prstGeom>
          <a:effectLst/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BAFD25D-6042-E54A-B070-6D8A085D38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0421" y="3494675"/>
            <a:ext cx="1905000" cy="330200"/>
          </a:xfrm>
          <a:prstGeom prst="rect">
            <a:avLst/>
          </a:prstGeom>
          <a:effectLst/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80A9C84-D540-174E-9E48-E61300918C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63522" y="4092550"/>
            <a:ext cx="1905000" cy="330200"/>
          </a:xfrm>
          <a:prstGeom prst="rect">
            <a:avLst/>
          </a:prstGeom>
          <a:effectLst/>
        </p:spPr>
      </p:pic>
      <p:sp>
        <p:nvSpPr>
          <p:cNvPr id="50" name="Cloud 49">
            <a:extLst>
              <a:ext uri="{FF2B5EF4-FFF2-40B4-BE49-F238E27FC236}">
                <a16:creationId xmlns:a16="http://schemas.microsoft.com/office/drawing/2014/main" id="{5C9E6C93-5C8D-4D40-ABDC-87D97838CE6D}"/>
              </a:ext>
            </a:extLst>
          </p:cNvPr>
          <p:cNvSpPr/>
          <p:nvPr/>
        </p:nvSpPr>
        <p:spPr>
          <a:xfrm>
            <a:off x="6071164" y="3188740"/>
            <a:ext cx="2673298" cy="2343614"/>
          </a:xfrm>
          <a:prstGeom prst="cloud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E7D38CBE-8BE4-9D40-BA33-4E8093075E84}"/>
              </a:ext>
            </a:extLst>
          </p:cNvPr>
          <p:cNvCxnSpPr>
            <a:stCxn id="48" idx="2"/>
            <a:endCxn id="49" idx="0"/>
          </p:cNvCxnSpPr>
          <p:nvPr/>
        </p:nvCxnSpPr>
        <p:spPr>
          <a:xfrm rot="16200000" flipH="1">
            <a:off x="7505634" y="3682161"/>
            <a:ext cx="267675" cy="553101"/>
          </a:xfrm>
          <a:prstGeom prst="bentConnector3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FD43B0C7-7EE4-D241-A744-9E955E969402}"/>
              </a:ext>
            </a:extLst>
          </p:cNvPr>
          <p:cNvCxnSpPr>
            <a:cxnSpLocks/>
            <a:stCxn id="47" idx="0"/>
            <a:endCxn id="49" idx="2"/>
          </p:cNvCxnSpPr>
          <p:nvPr/>
        </p:nvCxnSpPr>
        <p:spPr>
          <a:xfrm rot="5400000" flipH="1" flipV="1">
            <a:off x="7548751" y="4422278"/>
            <a:ext cx="366798" cy="367743"/>
          </a:xfrm>
          <a:prstGeom prst="bentConnector3">
            <a:avLst>
              <a:gd name="adj1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B05669B0-8D50-074C-93F3-4F09DEC8B0D3}"/>
              </a:ext>
            </a:extLst>
          </p:cNvPr>
          <p:cNvCxnSpPr>
            <a:cxnSpLocks/>
          </p:cNvCxnSpPr>
          <p:nvPr/>
        </p:nvCxnSpPr>
        <p:spPr>
          <a:xfrm rot="16200000" flipV="1">
            <a:off x="6172528" y="4296063"/>
            <a:ext cx="1178084" cy="148533"/>
          </a:xfrm>
          <a:prstGeom prst="bentConnector3">
            <a:avLst>
              <a:gd name="adj1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B797F76F-4A0F-BC46-90F5-53B9CF78E986}"/>
              </a:ext>
            </a:extLst>
          </p:cNvPr>
          <p:cNvCxnSpPr>
            <a:cxnSpLocks/>
          </p:cNvCxnSpPr>
          <p:nvPr/>
        </p:nvCxnSpPr>
        <p:spPr>
          <a:xfrm rot="16200000" flipV="1">
            <a:off x="7688529" y="5249425"/>
            <a:ext cx="324000" cy="885431"/>
          </a:xfrm>
          <a:prstGeom prst="bentConnector3">
            <a:avLst>
              <a:gd name="adj1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Object 5">
            <a:extLst>
              <a:ext uri="{FF2B5EF4-FFF2-40B4-BE49-F238E27FC236}">
                <a16:creationId xmlns:a16="http://schemas.microsoft.com/office/drawing/2014/main" id="{021F0236-5664-5F45-9488-AB0A35A849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5249498"/>
              </p:ext>
            </p:extLst>
          </p:nvPr>
        </p:nvGraphicFramePr>
        <p:xfrm>
          <a:off x="6506112" y="5807004"/>
          <a:ext cx="7620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Visio" r:id="rId14" imgW="928451" imgH="1213090" progId="Visio.Drawing.11">
                  <p:embed/>
                </p:oleObj>
              </mc:Choice>
              <mc:Fallback>
                <p:oleObj name="Visio" r:id="rId14" imgW="928451" imgH="1213090" progId="Visio.Drawing.11">
                  <p:embed/>
                  <p:pic>
                    <p:nvPicPr>
                      <p:cNvPr id="91" name="Object 5">
                        <a:extLst>
                          <a:ext uri="{FF2B5EF4-FFF2-40B4-BE49-F238E27FC236}">
                            <a16:creationId xmlns:a16="http://schemas.microsoft.com/office/drawing/2014/main" id="{A930CD63-1991-704A-AFC2-4C6695E98D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6112" y="5807004"/>
                        <a:ext cx="7620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cap="rnd">
                            <a:solidFill>
                              <a:srgbClr val="FF6600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22378565-1C21-9246-BE98-5C8AE16FF208}"/>
              </a:ext>
            </a:extLst>
          </p:cNvPr>
          <p:cNvCxnSpPr>
            <a:cxnSpLocks/>
            <a:stCxn id="55" idx="0"/>
            <a:endCxn id="50" idx="1"/>
          </p:cNvCxnSpPr>
          <p:nvPr/>
        </p:nvCxnSpPr>
        <p:spPr>
          <a:xfrm rot="5400000" flipH="1" flipV="1">
            <a:off x="6985462" y="5431508"/>
            <a:ext cx="324000" cy="520701"/>
          </a:xfrm>
          <a:prstGeom prst="bentConnector3">
            <a:avLst>
              <a:gd name="adj1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Left-Right Arrow 56">
            <a:extLst>
              <a:ext uri="{FF2B5EF4-FFF2-40B4-BE49-F238E27FC236}">
                <a16:creationId xmlns:a16="http://schemas.microsoft.com/office/drawing/2014/main" id="{60A4667E-F625-CB4A-A36E-1971EA4345F8}"/>
              </a:ext>
            </a:extLst>
          </p:cNvPr>
          <p:cNvSpPr/>
          <p:nvPr/>
        </p:nvSpPr>
        <p:spPr>
          <a:xfrm>
            <a:off x="5380500" y="4741318"/>
            <a:ext cx="360000" cy="144000"/>
          </a:xfrm>
          <a:prstGeom prst="left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8" name="AutoShape 26">
            <a:extLst>
              <a:ext uri="{FF2B5EF4-FFF2-40B4-BE49-F238E27FC236}">
                <a16:creationId xmlns:a16="http://schemas.microsoft.com/office/drawing/2014/main" id="{C5704499-4A4D-374C-914C-94947049BC29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704210" y="5302436"/>
            <a:ext cx="658812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68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prstClr val="black"/>
              </a:solidFill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4BE80E8-1DB9-7540-815A-CDC22F4556C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06560" y="5337847"/>
            <a:ext cx="433502" cy="425165"/>
          </a:xfrm>
          <a:prstGeom prst="rect">
            <a:avLst/>
          </a:prstGeom>
          <a:effectLst/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0BB6499-D28A-BC4C-A62F-485017486A8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56683" y="5661356"/>
            <a:ext cx="408492" cy="408492"/>
          </a:xfrm>
          <a:prstGeom prst="rect">
            <a:avLst/>
          </a:prstGeom>
          <a:effectLst/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9FA9C8E-1473-144E-8E8D-14C6114D890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84763" y="5089314"/>
            <a:ext cx="433502" cy="425165"/>
          </a:xfrm>
          <a:prstGeom prst="rect">
            <a:avLst/>
          </a:prstGeom>
          <a:effectLst/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BCE5000-98F8-364B-B952-AF30EC2794E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04417" y="5334698"/>
            <a:ext cx="400155" cy="408492"/>
          </a:xfrm>
          <a:prstGeom prst="rect">
            <a:avLst/>
          </a:prstGeom>
          <a:effectLst/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21F7EB8-E8E1-BD4D-94B4-B6198BE689D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29630" y="5490578"/>
            <a:ext cx="391818" cy="225087"/>
          </a:xfrm>
          <a:prstGeom prst="rect">
            <a:avLst/>
          </a:prstGeom>
          <a:effectLst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153EE42-6A82-724F-8BB5-841965003CB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60669" y="5449170"/>
            <a:ext cx="433502" cy="241761"/>
          </a:xfrm>
          <a:prstGeom prst="rect">
            <a:avLst/>
          </a:prstGeom>
          <a:effectLst/>
        </p:spPr>
      </p:pic>
      <p:pic>
        <p:nvPicPr>
          <p:cNvPr id="65" name="Picture 16">
            <a:extLst>
              <a:ext uri="{FF2B5EF4-FFF2-40B4-BE49-F238E27FC236}">
                <a16:creationId xmlns:a16="http://schemas.microsoft.com/office/drawing/2014/main" id="{3B2CD9A8-1018-8341-B2E2-6BE994260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49" y="4424266"/>
            <a:ext cx="724757" cy="314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500F2B51-86B3-6143-84A3-144CEA6407DB}"/>
              </a:ext>
            </a:extLst>
          </p:cNvPr>
          <p:cNvSpPr/>
          <p:nvPr/>
        </p:nvSpPr>
        <p:spPr>
          <a:xfrm>
            <a:off x="3375696" y="4727300"/>
            <a:ext cx="1692000" cy="25199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pPr algn="ctr"/>
            <a:r>
              <a:rPr lang="en-US" sz="1400" dirty="0"/>
              <a:t>Data (SBOL)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6CDC37AC-CD83-2E4B-BDCC-661071215666}"/>
              </a:ext>
            </a:extLst>
          </p:cNvPr>
          <p:cNvSpPr/>
          <p:nvPr/>
        </p:nvSpPr>
        <p:spPr>
          <a:xfrm>
            <a:off x="3375696" y="4441790"/>
            <a:ext cx="1692000" cy="25199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pPr algn="ctr"/>
            <a:r>
              <a:rPr lang="en-US" sz="1400" dirty="0"/>
              <a:t>Model (SBML)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BCE9046-86EC-1046-8E66-EFF1B59F302C}"/>
              </a:ext>
            </a:extLst>
          </p:cNvPr>
          <p:cNvSpPr/>
          <p:nvPr/>
        </p:nvSpPr>
        <p:spPr>
          <a:xfrm>
            <a:off x="3375696" y="4166680"/>
            <a:ext cx="1692000" cy="25199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pPr algn="ctr"/>
            <a:r>
              <a:rPr lang="en-US" sz="1400" dirty="0"/>
              <a:t>Web service (REST)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8782DF05-5D18-1D47-AE9D-DB9563CBEFA0}"/>
              </a:ext>
            </a:extLst>
          </p:cNvPr>
          <p:cNvSpPr/>
          <p:nvPr/>
        </p:nvSpPr>
        <p:spPr>
          <a:xfrm>
            <a:off x="3375696" y="3891570"/>
            <a:ext cx="1692000" cy="25199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pPr algn="ctr"/>
            <a:r>
              <a:rPr lang="en-US" sz="1400" dirty="0"/>
              <a:t>Web repository</a:t>
            </a:r>
          </a:p>
        </p:txBody>
      </p:sp>
      <p:sp>
        <p:nvSpPr>
          <p:cNvPr id="70" name="Left-Right Arrow 69">
            <a:extLst>
              <a:ext uri="{FF2B5EF4-FFF2-40B4-BE49-F238E27FC236}">
                <a16:creationId xmlns:a16="http://schemas.microsoft.com/office/drawing/2014/main" id="{8F3F3C53-C0F5-6D47-92F2-BD3A5D3906F2}"/>
              </a:ext>
            </a:extLst>
          </p:cNvPr>
          <p:cNvSpPr/>
          <p:nvPr/>
        </p:nvSpPr>
        <p:spPr>
          <a:xfrm rot="5400000">
            <a:off x="3940712" y="5141629"/>
            <a:ext cx="360000" cy="144000"/>
          </a:xfrm>
          <a:prstGeom prst="left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A028B2A-893C-0E4E-93FE-A3BE736EA3FE}"/>
              </a:ext>
            </a:extLst>
          </p:cNvPr>
          <p:cNvSpPr txBox="1"/>
          <p:nvPr/>
        </p:nvSpPr>
        <p:spPr>
          <a:xfrm>
            <a:off x="2224922" y="6508909"/>
            <a:ext cx="578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Misirli </a:t>
            </a:r>
            <a:r>
              <a:rPr lang="en-US" sz="1800" i="1" dirty="0"/>
              <a:t>et al.</a:t>
            </a:r>
            <a:r>
              <a:rPr lang="en-US" sz="1800" dirty="0"/>
              <a:t>, IWBDA (2019), Misirli </a:t>
            </a:r>
            <a:r>
              <a:rPr lang="en-US" sz="1800" i="1" dirty="0"/>
              <a:t>et al.</a:t>
            </a:r>
            <a:r>
              <a:rPr lang="en-US" sz="1800" dirty="0"/>
              <a:t>, JETC (2014)</a:t>
            </a:r>
          </a:p>
        </p:txBody>
      </p:sp>
    </p:spTree>
    <p:extLst>
      <p:ext uri="{BB962C8B-B14F-4D97-AF65-F5344CB8AC3E}">
        <p14:creationId xmlns:p14="http://schemas.microsoft.com/office/powerpoint/2010/main" val="34459184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1200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Workflows: </a:t>
            </a:r>
            <a:r>
              <a:rPr lang="en-GB" dirty="0" err="1"/>
              <a:t>SynBioHub</a:t>
            </a:r>
            <a:r>
              <a:rPr lang="en-GB" dirty="0"/>
              <a:t> as a central hub for </a:t>
            </a:r>
            <a:r>
              <a:rPr lang="en-GB" dirty="0" err="1"/>
              <a:t>synbio</a:t>
            </a:r>
            <a:r>
              <a:rPr lang="en-GB" dirty="0"/>
              <a:t> data management and workflows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00F9DD-C917-425B-86CD-67233C0F8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46" y="3285020"/>
            <a:ext cx="1242629" cy="1359125"/>
          </a:xfrm>
          <a:prstGeom prst="rect">
            <a:avLst/>
          </a:prstGeom>
        </p:spPr>
      </p:pic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9D16AFE9-4D12-4D00-BA0E-C4E98C73702C}"/>
              </a:ext>
            </a:extLst>
          </p:cNvPr>
          <p:cNvSpPr/>
          <p:nvPr/>
        </p:nvSpPr>
        <p:spPr>
          <a:xfrm>
            <a:off x="3576705" y="4488998"/>
            <a:ext cx="625280" cy="15514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77F4109-C064-4835-B01D-013BE8AB0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574" y="4488998"/>
            <a:ext cx="1994655" cy="111700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531" y="3325172"/>
            <a:ext cx="1938201" cy="1023146"/>
          </a:xfrm>
          <a:prstGeom prst="rect">
            <a:avLst/>
          </a:prstGeom>
        </p:spPr>
      </p:pic>
      <p:pic>
        <p:nvPicPr>
          <p:cNvPr id="24" name="25CF581B-7977-426D-B392-ED26B2B25AD2" descr="0E5E3E81-B0E8-4575-8D4F-51277313BFC4@">
            <a:extLst>
              <a:ext uri="{FF2B5EF4-FFF2-40B4-BE49-F238E27FC236}">
                <a16:creationId xmlns:a16="http://schemas.microsoft.com/office/drawing/2014/main" id="{E606C261-EC6D-0B45-BF84-C03034708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0" y="1206037"/>
            <a:ext cx="2878622" cy="16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Bent Arrow 8">
            <a:extLst>
              <a:ext uri="{FF2B5EF4-FFF2-40B4-BE49-F238E27FC236}">
                <a16:creationId xmlns:a16="http://schemas.microsoft.com/office/drawing/2014/main" id="{B6AC7D02-F421-0E4C-9EAE-E5D1812DBEAB}"/>
              </a:ext>
            </a:extLst>
          </p:cNvPr>
          <p:cNvSpPr/>
          <p:nvPr/>
        </p:nvSpPr>
        <p:spPr>
          <a:xfrm rot="5400000">
            <a:off x="2941844" y="1905164"/>
            <a:ext cx="578281" cy="492370"/>
          </a:xfrm>
          <a:prstGeom prst="bentArrow">
            <a:avLst>
              <a:gd name="adj1" fmla="val 13552"/>
              <a:gd name="adj2" fmla="val 18640"/>
              <a:gd name="adj3" fmla="val 19912"/>
              <a:gd name="adj4" fmla="val 41206"/>
            </a:avLst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shade val="95000"/>
                <a:satMod val="105000"/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9727B29-DFFD-D54A-B362-29C8BBDF49AA}"/>
              </a:ext>
            </a:extLst>
          </p:cNvPr>
          <p:cNvGrpSpPr/>
          <p:nvPr/>
        </p:nvGrpSpPr>
        <p:grpSpPr>
          <a:xfrm>
            <a:off x="4501553" y="2866723"/>
            <a:ext cx="4617733" cy="2739282"/>
            <a:chOff x="-1708985" y="1395117"/>
            <a:chExt cx="5032100" cy="2985088"/>
          </a:xfrm>
        </p:grpSpPr>
        <p:pic>
          <p:nvPicPr>
            <p:cNvPr id="31" name="25CF581B-7977-426D-B392-ED26B2B25AD2" descr="0E5E3E81-B0E8-4575-8D4F-51277313BFC4@">
              <a:extLst>
                <a:ext uri="{FF2B5EF4-FFF2-40B4-BE49-F238E27FC236}">
                  <a16:creationId xmlns:a16="http://schemas.microsoft.com/office/drawing/2014/main" id="{74EFCF3B-0DA8-B449-963B-8EB083D7BD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77"/>
            <a:stretch/>
          </p:blipFill>
          <p:spPr bwMode="auto">
            <a:xfrm>
              <a:off x="-1708985" y="1395117"/>
              <a:ext cx="5032100" cy="298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023B2D2-3D39-4149-9F46-C9510C9B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37024" y="1801851"/>
              <a:ext cx="546908" cy="23814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EAFD406-7009-644D-8702-5901F6114C00}"/>
              </a:ext>
            </a:extLst>
          </p:cNvPr>
          <p:cNvGrpSpPr/>
          <p:nvPr/>
        </p:nvGrpSpPr>
        <p:grpSpPr>
          <a:xfrm>
            <a:off x="5636851" y="3086989"/>
            <a:ext cx="2153200" cy="1948070"/>
            <a:chOff x="980227" y="4432733"/>
            <a:chExt cx="2153200" cy="194807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9BB48C9-F00F-1946-878E-9AA45A9F1E6D}"/>
                </a:ext>
              </a:extLst>
            </p:cNvPr>
            <p:cNvSpPr/>
            <p:nvPr/>
          </p:nvSpPr>
          <p:spPr>
            <a:xfrm>
              <a:off x="980227" y="4432733"/>
              <a:ext cx="2153200" cy="19480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915FA42-9CB8-1541-91E8-32F728930780}"/>
                </a:ext>
              </a:extLst>
            </p:cNvPr>
            <p:cNvGrpSpPr/>
            <p:nvPr/>
          </p:nvGrpSpPr>
          <p:grpSpPr>
            <a:xfrm>
              <a:off x="1017726" y="4449562"/>
              <a:ext cx="2047952" cy="1764228"/>
              <a:chOff x="4865809" y="2823370"/>
              <a:chExt cx="2372622" cy="2154604"/>
            </a:xfrm>
            <a:solidFill>
              <a:schemeClr val="bg1"/>
            </a:solidFill>
          </p:grpSpPr>
          <p:pic>
            <p:nvPicPr>
              <p:cNvPr id="38" name="Picture 37" descr="Screen Shot 2017-05-10 at 2.01.06 PM.png">
                <a:extLst>
                  <a:ext uri="{FF2B5EF4-FFF2-40B4-BE49-F238E27FC236}">
                    <a16:creationId xmlns:a16="http://schemas.microsoft.com/office/drawing/2014/main" id="{CEAD0C28-3081-AB41-A45A-6173784E79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0435" y="3259421"/>
                <a:ext cx="1625713" cy="1718553"/>
              </a:xfrm>
              <a:prstGeom prst="rect">
                <a:avLst/>
              </a:prstGeom>
              <a:grpFill/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0B06E8E-2DD2-4E47-A8C6-B402E71B44F4}"/>
                  </a:ext>
                </a:extLst>
              </p:cNvPr>
              <p:cNvSpPr txBox="1"/>
              <p:nvPr/>
            </p:nvSpPr>
            <p:spPr>
              <a:xfrm>
                <a:off x="5443444" y="2823370"/>
                <a:ext cx="1207382" cy="338554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/>
                  <a:t>SynBioHub</a:t>
                </a:r>
                <a:endParaRPr lang="en-US" dirty="0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91232E02-2438-DE48-8CB9-3A1D9022B3E0}"/>
                  </a:ext>
                </a:extLst>
              </p:cNvPr>
              <p:cNvCxnSpPr/>
              <p:nvPr/>
            </p:nvCxnSpPr>
            <p:spPr>
              <a:xfrm flipH="1">
                <a:off x="6910799" y="3550404"/>
                <a:ext cx="327632" cy="31897"/>
              </a:xfrm>
              <a:prstGeom prst="straightConnector1">
                <a:avLst/>
              </a:prstGeom>
              <a:grpFill/>
              <a:ln>
                <a:headEnd type="triangle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68B9301E-0C3C-ED44-ADE2-7CA0E5FBEBEA}"/>
                  </a:ext>
                </a:extLst>
              </p:cNvPr>
              <p:cNvCxnSpPr/>
              <p:nvPr/>
            </p:nvCxnSpPr>
            <p:spPr>
              <a:xfrm flipH="1" flipV="1">
                <a:off x="4865809" y="3607663"/>
                <a:ext cx="337796" cy="45824"/>
              </a:xfrm>
              <a:prstGeom prst="straightConnector1">
                <a:avLst/>
              </a:prstGeom>
              <a:grpFill/>
              <a:ln>
                <a:headEnd type="triangle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EC415D3-AE9B-2941-9ECD-6242F12B45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0567" y="4012821"/>
            <a:ext cx="1114009" cy="401889"/>
          </a:xfrm>
          <a:prstGeom prst="rect">
            <a:avLst/>
          </a:prstGeom>
        </p:spPr>
      </p:pic>
      <p:pic>
        <p:nvPicPr>
          <p:cNvPr id="2052" name="Picture 4" descr="https://i1.wp.com/blog.benchling.com/wp-content/uploads/2017/10/asset-178x.png?fit=1200%2C776&amp;ssl=1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27" r="3778" b="31407"/>
          <a:stretch/>
        </p:blipFill>
        <p:spPr bwMode="auto">
          <a:xfrm>
            <a:off x="1495798" y="5612070"/>
            <a:ext cx="1641440" cy="36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76859" y="3007753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/>
              <a:t>SBOLDesigner</a:t>
            </a:r>
            <a:endParaRPr lang="en-GB" sz="16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C92777D-6F6D-4A24-A9D6-0770B4D7B7B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9843" t="8147" r="5985" b="68666"/>
          <a:stretch/>
        </p:blipFill>
        <p:spPr>
          <a:xfrm>
            <a:off x="8336394" y="5566178"/>
            <a:ext cx="774357" cy="766119"/>
          </a:xfrm>
          <a:prstGeom prst="rect">
            <a:avLst/>
          </a:prstGeom>
        </p:spPr>
      </p:pic>
      <p:pic>
        <p:nvPicPr>
          <p:cNvPr id="27" name="Picture 26" descr="virtualparts_logo_large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495" y="6086742"/>
            <a:ext cx="1112901" cy="370967"/>
          </a:xfrm>
          <a:prstGeom prst="rect">
            <a:avLst/>
          </a:prstGeom>
        </p:spPr>
      </p:pic>
      <p:pic>
        <p:nvPicPr>
          <p:cNvPr id="2056" name="Picture 8" descr="BacillOndex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350" y="6176682"/>
            <a:ext cx="1180816" cy="39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04266" y="5318415"/>
            <a:ext cx="625205" cy="498982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8576419">
            <a:off x="4383025" y="5141642"/>
            <a:ext cx="263325" cy="217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ight Arrow 33"/>
          <p:cNvSpPr/>
          <p:nvPr/>
        </p:nvSpPr>
        <p:spPr>
          <a:xfrm rot="16200000">
            <a:off x="6080700" y="5923434"/>
            <a:ext cx="263325" cy="217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ight Arrow 36"/>
          <p:cNvSpPr/>
          <p:nvPr/>
        </p:nvSpPr>
        <p:spPr>
          <a:xfrm rot="15294153">
            <a:off x="7352284" y="5757465"/>
            <a:ext cx="263325" cy="217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ight Arrow 38"/>
          <p:cNvSpPr/>
          <p:nvPr/>
        </p:nvSpPr>
        <p:spPr>
          <a:xfrm rot="13622480">
            <a:off x="8073470" y="5366220"/>
            <a:ext cx="263325" cy="217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53439" y="5878787"/>
            <a:ext cx="1153385" cy="437343"/>
          </a:xfrm>
          <a:prstGeom prst="rect">
            <a:avLst/>
          </a:prstGeom>
        </p:spPr>
      </p:pic>
      <p:sp>
        <p:nvSpPr>
          <p:cNvPr id="43" name="Right Arrow 42"/>
          <p:cNvSpPr/>
          <p:nvPr/>
        </p:nvSpPr>
        <p:spPr>
          <a:xfrm rot="17910924">
            <a:off x="5116117" y="5628114"/>
            <a:ext cx="263325" cy="217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Slide Number Placeholder 3">
            <a:extLst>
              <a:ext uri="{FF2B5EF4-FFF2-40B4-BE49-F238E27FC236}">
                <a16:creationId xmlns:a16="http://schemas.microsoft.com/office/drawing/2014/main" id="{CA76D6D7-AC35-2C4C-A268-351B73F93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736B04B9-F11B-4F01-91D0-3466AD1272DB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765606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567D8F-C915-7F44-9C18-97C3BB7F1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30" y="1614479"/>
            <a:ext cx="8730141" cy="3841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E30A63-2615-EE42-AF25-22E7D7241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8435"/>
            <a:ext cx="8229600" cy="1143000"/>
          </a:xfrm>
        </p:spPr>
        <p:txBody>
          <a:bodyPr/>
          <a:lstStyle/>
          <a:p>
            <a:r>
              <a:rPr lang="en-US" sz="3200" dirty="0"/>
              <a:t>Workflows: Automated generation of models of genetic designs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57C796-9B0A-A840-81AB-AB4098792E35}"/>
              </a:ext>
            </a:extLst>
          </p:cNvPr>
          <p:cNvSpPr txBox="1"/>
          <p:nvPr/>
        </p:nvSpPr>
        <p:spPr>
          <a:xfrm>
            <a:off x="2594886" y="5892581"/>
            <a:ext cx="3136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Misirli &amp; Nguyen </a:t>
            </a:r>
            <a:r>
              <a:rPr lang="en-US" sz="1800" i="1" dirty="0"/>
              <a:t>et al.</a:t>
            </a:r>
            <a:r>
              <a:rPr lang="en-US" sz="1800" dirty="0"/>
              <a:t>, 2018 </a:t>
            </a:r>
          </a:p>
          <a:p>
            <a:r>
              <a:rPr lang="en-US" sz="1800" dirty="0"/>
              <a:t>ACS Synthetic Biology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3E08E284-488A-C740-8014-177AF908D0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736B04B9-F11B-4F01-91D0-3466AD1272DB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0304891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845D2-ACE0-6040-BB9F-8F50FE83C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3146"/>
            <a:ext cx="8229600" cy="1143000"/>
          </a:xfrm>
        </p:spPr>
        <p:txBody>
          <a:bodyPr/>
          <a:lstStyle/>
          <a:p>
            <a:r>
              <a:rPr lang="en-US" sz="3200" dirty="0"/>
              <a:t>Workflows: POLEN - </a:t>
            </a:r>
            <a:r>
              <a:rPr lang="en-US" sz="3200" dirty="0" err="1"/>
              <a:t>PrOtocol</a:t>
            </a:r>
            <a:r>
              <a:rPr lang="en-US" sz="3200" dirty="0"/>
              <a:t> for Linking External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A7AEF-0203-E94E-9854-7739A5557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570" y="1368238"/>
            <a:ext cx="4525108" cy="2666100"/>
          </a:xfrm>
        </p:spPr>
        <p:txBody>
          <a:bodyPr/>
          <a:lstStyle/>
          <a:p>
            <a:r>
              <a:rPr lang="en-US" sz="2000" dirty="0"/>
              <a:t>Light-weight, asynchronous, Cloud-based messaging system</a:t>
            </a:r>
          </a:p>
          <a:p>
            <a:r>
              <a:rPr lang="en-US" sz="2000" dirty="0"/>
              <a:t>Messages can be published/received for a particular topic </a:t>
            </a:r>
          </a:p>
          <a:p>
            <a:r>
              <a:rPr lang="en-US" sz="2000" dirty="0"/>
              <a:t>Messages include URIs that point to actual resources in standard formats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DE9CD-E9DA-DC46-8A98-E239220B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6B04B9-F11B-4F01-91D0-3466AD1272DB}" type="slidenum">
              <a:rPr lang="en-GB" smtClean="0"/>
              <a:t>15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7DE78F-C84C-CC4F-B96D-727611DF6C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2" t="3942" r="2479"/>
          <a:stretch/>
        </p:blipFill>
        <p:spPr>
          <a:xfrm>
            <a:off x="4620597" y="1211885"/>
            <a:ext cx="4453063" cy="3592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D757EC-F4F7-5B43-B6C3-506A39219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15" y="4176369"/>
            <a:ext cx="6054970" cy="2665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3EF72D-B085-3943-BB46-414F3FCAB4F0}"/>
              </a:ext>
            </a:extLst>
          </p:cNvPr>
          <p:cNvSpPr txBox="1"/>
          <p:nvPr/>
        </p:nvSpPr>
        <p:spPr>
          <a:xfrm>
            <a:off x="6457950" y="5140891"/>
            <a:ext cx="3248636" cy="879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Misirli </a:t>
            </a:r>
            <a:r>
              <a:rPr lang="en-US" sz="1800" i="1" dirty="0"/>
              <a:t>et al., 2017</a:t>
            </a:r>
          </a:p>
          <a:p>
            <a:r>
              <a:rPr lang="en-US" sz="1800" dirty="0"/>
              <a:t>IET Engineering Biology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E3130A64-AAD7-9E4A-B9CF-751F89009C32}"/>
              </a:ext>
            </a:extLst>
          </p:cNvPr>
          <p:cNvSpPr/>
          <p:nvPr/>
        </p:nvSpPr>
        <p:spPr>
          <a:xfrm rot="3216755">
            <a:off x="6090541" y="3501141"/>
            <a:ext cx="198486" cy="106639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90406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F6D06-B845-DD4D-94A9-57C38333C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Visualisation</a:t>
            </a:r>
            <a:r>
              <a:rPr lang="en-US" dirty="0"/>
              <a:t> examples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B49B6-522A-AA4A-98EA-9E444CFCB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6B04B9-F11B-4F01-91D0-3466AD1272DB}" type="slidenum">
              <a:rPr lang="en-GB" smtClean="0"/>
              <a:t>16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B034C-8EEF-C24A-B6BC-F885B0714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786" y="1426797"/>
            <a:ext cx="3647180" cy="2081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F93373-9372-A847-9A49-0B9ED3DB6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786" y="3831369"/>
            <a:ext cx="3646014" cy="2598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1E021D-F327-4245-9DFB-D40E8299A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465" y="1426797"/>
            <a:ext cx="4140200" cy="144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DFB659-1800-474B-B393-F07E9B76ABF7}"/>
              </a:ext>
            </a:extLst>
          </p:cNvPr>
          <p:cNvSpPr txBox="1"/>
          <p:nvPr/>
        </p:nvSpPr>
        <p:spPr>
          <a:xfrm>
            <a:off x="1681439" y="2882567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DNAplotlib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E9202E-3E52-594E-9D2A-28EE4D17D3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1990" y="3743277"/>
            <a:ext cx="2581413" cy="15375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1082C2-9930-FA45-9444-95DCD41A0323}"/>
              </a:ext>
            </a:extLst>
          </p:cNvPr>
          <p:cNvSpPr txBox="1"/>
          <p:nvPr/>
        </p:nvSpPr>
        <p:spPr>
          <a:xfrm>
            <a:off x="2291542" y="5196186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PartsGenie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6E7E34-9524-8245-97CF-E53644322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5649039"/>
            <a:ext cx="3229830" cy="9533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39C7DF-6662-3B44-9B5B-52D3F6159063}"/>
              </a:ext>
            </a:extLst>
          </p:cNvPr>
          <p:cNvSpPr txBox="1"/>
          <p:nvPr/>
        </p:nvSpPr>
        <p:spPr>
          <a:xfrm>
            <a:off x="1918597" y="6168154"/>
            <a:ext cx="1768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ProteinDesigner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9410014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source </a:t>
            </a:r>
            <a:r>
              <a:rPr lang="en-US" dirty="0"/>
              <a:t>l</a:t>
            </a:r>
            <a:r>
              <a:rPr lang="en-US"/>
              <a:t>ibraries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05E53-0B79-A243-B851-BD268D3F9F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42974"/>
            <a:ext cx="8229600" cy="125571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Helvetica Neue" charset="0"/>
              </a:rPr>
              <a:t>Software libraries which import and export SBOL files are freely available at the </a:t>
            </a:r>
            <a:r>
              <a:rPr lang="en-US" dirty="0">
                <a:solidFill>
                  <a:srgbClr val="337AB7"/>
                </a:solidFill>
                <a:latin typeface="Helvetica Neue" charset="0"/>
                <a:hlinkClick r:id="rId3"/>
              </a:rPr>
              <a:t>Synthetic Biology Data Exchange</a:t>
            </a:r>
            <a:r>
              <a:rPr lang="en-US" dirty="0">
                <a:solidFill>
                  <a:srgbClr val="333333"/>
                </a:solidFill>
                <a:latin typeface="Helvetica Neue" charset="0"/>
              </a:rPr>
              <a:t> on GitHub under the Apache 2.0 license. </a:t>
            </a:r>
          </a:p>
          <a:p>
            <a:endParaRPr lang="en-US" dirty="0">
              <a:solidFill>
                <a:srgbClr val="333333"/>
              </a:solidFill>
              <a:latin typeface="Helvetica Neue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4D8F70B-CD0E-1947-AEA9-96FFF3EB2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769876"/>
              </p:ext>
            </p:extLst>
          </p:nvPr>
        </p:nvGraphicFramePr>
        <p:xfrm>
          <a:off x="628650" y="2831431"/>
          <a:ext cx="4201610" cy="30784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113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Programming</a:t>
                      </a:r>
                      <a:r>
                        <a:rPr lang="en-US" sz="2000" baseline="0" dirty="0"/>
                        <a:t> Language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libSBOLj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sboljs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JavaScript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libSBOL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pySBOL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semanticSBOL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OWL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398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SBOL-Validator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Online</a:t>
                      </a:r>
                      <a:r>
                        <a:rPr lang="en-US" sz="2000" baseline="0" dirty="0"/>
                        <a:t> validation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714726-D2F3-CD44-871D-788A3BD72195}"/>
              </a:ext>
            </a:extLst>
          </p:cNvPr>
          <p:cNvSpPr txBox="1">
            <a:spLocks/>
          </p:cNvSpPr>
          <p:nvPr/>
        </p:nvSpPr>
        <p:spPr bwMode="auto">
          <a:xfrm>
            <a:off x="5099050" y="3173395"/>
            <a:ext cx="3759200" cy="2489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33333"/>
                </a:solidFill>
                <a:latin typeface="Helvetica Neue" charset="0"/>
              </a:rPr>
              <a:t>Developer support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 Neue" charset="0"/>
              </a:rPr>
              <a:t>Online documentation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 Neue" charset="0"/>
              </a:rPr>
              <a:t>Getting started tutorials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 Neue" charset="0"/>
              </a:rPr>
              <a:t>Sample projects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 Neue" charset="0"/>
              </a:rPr>
              <a:t>Code examples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C49BAE-6267-8A48-BA6B-676AC1A0C35C}"/>
              </a:ext>
            </a:extLst>
          </p:cNvPr>
          <p:cNvSpPr txBox="1"/>
          <p:nvPr/>
        </p:nvSpPr>
        <p:spPr>
          <a:xfrm>
            <a:off x="2076444" y="5969617"/>
            <a:ext cx="56360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 charset="0"/>
                <a:hlinkClick r:id="rId4"/>
              </a:rPr>
              <a:t>http://sbolstandard.org/software/libsbol</a:t>
            </a:r>
            <a:endParaRPr lang="en-US" dirty="0">
              <a:solidFill>
                <a:srgbClr val="333333"/>
              </a:solidFill>
              <a:latin typeface="Helvetica Neue" charset="0"/>
            </a:endParaRPr>
          </a:p>
          <a:p>
            <a:r>
              <a:rPr lang="en-GB" dirty="0">
                <a:hlinkClick r:id="rId3"/>
              </a:rPr>
              <a:t>https://github.com/SynBioDex/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0DB832-B8C0-3E40-95E2-8D15D924A511}"/>
              </a:ext>
            </a:extLst>
          </p:cNvPr>
          <p:cNvSpPr txBox="1"/>
          <p:nvPr/>
        </p:nvSpPr>
        <p:spPr>
          <a:xfrm>
            <a:off x="254643" y="277792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5464F46-5D1F-6640-8348-AAC696451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736B04B9-F11B-4F01-91D0-3466AD1272DB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9021628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C78728E-A7AA-B843-897D-28C10CB0B54C}"/>
              </a:ext>
            </a:extLst>
          </p:cNvPr>
          <p:cNvSpPr txBox="1"/>
          <p:nvPr/>
        </p:nvSpPr>
        <p:spPr>
          <a:xfrm>
            <a:off x="71693" y="1502146"/>
            <a:ext cx="35217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SBOL Developers</a:t>
            </a:r>
          </a:p>
          <a:p>
            <a:r>
              <a:rPr lang="en-US" sz="1800" dirty="0">
                <a:hlinkClick r:id="rId3"/>
              </a:rPr>
              <a:t>sbol-dev@googlegroups.com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SBOL Editors</a:t>
            </a:r>
          </a:p>
          <a:p>
            <a:r>
              <a:rPr lang="en-US" sz="1800" dirty="0">
                <a:hlinkClick r:id="rId4"/>
              </a:rPr>
              <a:t>editors@sbolstandard.org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SBOL Libraries</a:t>
            </a:r>
          </a:p>
          <a:p>
            <a:r>
              <a:rPr lang="en-US" sz="1800" dirty="0">
                <a:solidFill>
                  <a:srgbClr val="333333"/>
                </a:solidFill>
                <a:latin typeface="Helvetica Neue" charset="0"/>
                <a:hlinkClick r:id="rId5"/>
              </a:rPr>
              <a:t>http://sbolstandard.org/software/libsbol</a:t>
            </a:r>
            <a:endParaRPr lang="en-US" sz="1800" dirty="0">
              <a:solidFill>
                <a:srgbClr val="333333"/>
              </a:solidFill>
              <a:latin typeface="Helvetica Neue" charset="0"/>
            </a:endParaRPr>
          </a:p>
          <a:p>
            <a:endParaRPr lang="en-GB" sz="1800" dirty="0">
              <a:hlinkClick r:id="rId6"/>
            </a:endParaRPr>
          </a:p>
          <a:p>
            <a:r>
              <a:rPr lang="en-GB" sz="1800" dirty="0"/>
              <a:t>Synthetic Biology Data Exchange Group</a:t>
            </a:r>
            <a:endParaRPr lang="en-GB" sz="1800" dirty="0">
              <a:hlinkClick r:id="rId6"/>
            </a:endParaRPr>
          </a:p>
          <a:p>
            <a:r>
              <a:rPr lang="en-GB" sz="1800" dirty="0">
                <a:hlinkClick r:id="rId6"/>
              </a:rPr>
              <a:t>https://github.com/SynBioDex/</a:t>
            </a:r>
            <a:endParaRPr lang="en-GB" sz="1800" dirty="0"/>
          </a:p>
          <a:p>
            <a:endParaRPr lang="en-GB" sz="1800" dirty="0"/>
          </a:p>
          <a:p>
            <a:endParaRPr lang="en-GB" dirty="0"/>
          </a:p>
          <a:p>
            <a:r>
              <a:rPr lang="en-GB" dirty="0">
                <a:hlinkClick r:id="rId7"/>
              </a:rPr>
              <a:t>http://sbolstandard.org</a:t>
            </a:r>
            <a:endParaRPr lang="en-GB" dirty="0"/>
          </a:p>
        </p:txBody>
      </p:sp>
      <p:pic>
        <p:nvPicPr>
          <p:cNvPr id="24" name="Picture 23" descr="Screen Shot 2016-07-12 at 8.49.41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845" y="1335455"/>
            <a:ext cx="2880780" cy="1171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698194" y="1461540"/>
            <a:ext cx="889000" cy="894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995892" y="1573152"/>
            <a:ext cx="1521853" cy="6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5643" y="2506554"/>
            <a:ext cx="5042260" cy="405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44152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98B13-6829-6F4E-9035-7023DC83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-90609"/>
            <a:ext cx="8605777" cy="1143000"/>
          </a:xfrm>
        </p:spPr>
        <p:txBody>
          <a:bodyPr/>
          <a:lstStyle/>
          <a:p>
            <a:r>
              <a:rPr lang="en-US" sz="3200" dirty="0"/>
              <a:t>Collaborating across different stages of (automation-assisted) </a:t>
            </a:r>
            <a:r>
              <a:rPr lang="en-US" sz="3200" dirty="0" err="1"/>
              <a:t>synbio</a:t>
            </a:r>
            <a:r>
              <a:rPr lang="en-US" sz="3200" dirty="0"/>
              <a:t> workflows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69551-584C-1948-8168-9E923F776A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6B04B9-F11B-4F01-91D0-3466AD1272DB}" type="slidenum">
              <a:rPr lang="en-GB" smtClean="0"/>
              <a:t>1</a:t>
            </a:fld>
            <a:endParaRPr lang="en-GB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E3B71503-78BA-CE41-9DFE-380D7C0C6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57" y="5540774"/>
            <a:ext cx="8630748" cy="1317227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Unambiguous </a:t>
            </a:r>
            <a:r>
              <a:rPr lang="en-US" sz="1800" dirty="0">
                <a:solidFill>
                  <a:schemeClr val="accent2"/>
                </a:solidFill>
              </a:rPr>
              <a:t>exchange</a:t>
            </a:r>
            <a:r>
              <a:rPr lang="en-US" sz="1800" dirty="0"/>
              <a:t> of information</a:t>
            </a:r>
          </a:p>
          <a:p>
            <a:r>
              <a:rPr lang="en-US" sz="1800" dirty="0">
                <a:solidFill>
                  <a:schemeClr val="accent2"/>
                </a:solidFill>
              </a:rPr>
              <a:t>Reuse</a:t>
            </a:r>
            <a:r>
              <a:rPr lang="en-US" sz="1800" dirty="0"/>
              <a:t> of information and existing tools</a:t>
            </a:r>
          </a:p>
          <a:p>
            <a:r>
              <a:rPr lang="en-US" sz="1800" dirty="0">
                <a:solidFill>
                  <a:schemeClr val="accent2"/>
                </a:solidFill>
              </a:rPr>
              <a:t>Extendible</a:t>
            </a:r>
            <a:r>
              <a:rPr lang="en-US" sz="1800" dirty="0"/>
              <a:t> data model to incorporate application specific data</a:t>
            </a:r>
          </a:p>
          <a:p>
            <a:r>
              <a:rPr lang="en-US" sz="1800" dirty="0">
                <a:solidFill>
                  <a:schemeClr val="accent2"/>
                </a:solidFill>
              </a:rPr>
              <a:t>Integrating</a:t>
            </a:r>
            <a:r>
              <a:rPr lang="en-US" sz="1800" dirty="0"/>
              <a:t> with existing technologies to </a:t>
            </a:r>
            <a:r>
              <a:rPr lang="en-US" sz="1800" dirty="0">
                <a:solidFill>
                  <a:schemeClr val="accent2"/>
                </a:solidFill>
              </a:rPr>
              <a:t>store, query</a:t>
            </a:r>
            <a:r>
              <a:rPr lang="en-US" sz="1800" dirty="0"/>
              <a:t> and </a:t>
            </a:r>
            <a:r>
              <a:rPr lang="en-US" sz="1800" dirty="0" err="1">
                <a:solidFill>
                  <a:schemeClr val="accent2"/>
                </a:solidFill>
              </a:rPr>
              <a:t>visualise</a:t>
            </a:r>
            <a:r>
              <a:rPr lang="en-US" sz="1800" dirty="0"/>
              <a:t>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F15AE6-81AD-144F-9D93-0D678E330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2"/>
          <a:stretch/>
        </p:blipFill>
        <p:spPr>
          <a:xfrm>
            <a:off x="501499" y="1265352"/>
            <a:ext cx="8141003" cy="4251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82B1C2-FE63-2C42-9CC8-FA3E6EFF49D1}"/>
              </a:ext>
            </a:extLst>
          </p:cNvPr>
          <p:cNvSpPr txBox="1"/>
          <p:nvPr/>
        </p:nvSpPr>
        <p:spPr>
          <a:xfrm>
            <a:off x="6894004" y="455520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Myers </a:t>
            </a:r>
            <a:r>
              <a:rPr lang="en-US" sz="1800" i="1" dirty="0"/>
              <a:t>et al.</a:t>
            </a:r>
            <a:r>
              <a:rPr lang="en-US" sz="1800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4152367430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3662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ACS Synthetic Biology has officially adopted SBOL as publication standard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B7526-13AF-604F-802C-5B3C5CC52F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6202"/>
            <a:ext cx="8229600" cy="1625598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SBOL Visual </a:t>
            </a:r>
            <a:r>
              <a:rPr lang="en-US" dirty="0"/>
              <a:t>is the recommended graphical notation for depicting genetic constructs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SBOL 2.0 Data Model</a:t>
            </a:r>
            <a:r>
              <a:rPr lang="en-US" dirty="0"/>
              <a:t> is the preferred format for nucleic acid sequences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7DA540-46A5-2844-B423-AF9C2ED96B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19" r="1567"/>
          <a:stretch/>
        </p:blipFill>
        <p:spPr>
          <a:xfrm>
            <a:off x="61503" y="3095518"/>
            <a:ext cx="5366899" cy="3538700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F105610-E1C9-8A42-B61D-62A222406C04}"/>
              </a:ext>
            </a:extLst>
          </p:cNvPr>
          <p:cNvSpPr txBox="1">
            <a:spLocks/>
          </p:cNvSpPr>
          <p:nvPr/>
        </p:nvSpPr>
        <p:spPr bwMode="auto">
          <a:xfrm>
            <a:off x="5467349" y="3315468"/>
            <a:ext cx="3860801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/>
              <a:t>Manuscript submission, review, and production process is linked to SBOL-enabled </a:t>
            </a:r>
            <a:r>
              <a:rPr lang="en-US" dirty="0">
                <a:solidFill>
                  <a:schemeClr val="accent2"/>
                </a:solidFill>
              </a:rPr>
              <a:t>repositories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Joint </a:t>
            </a:r>
            <a:r>
              <a:rPr lang="en-US" dirty="0" err="1"/>
              <a:t>BioEnergy</a:t>
            </a:r>
            <a:r>
              <a:rPr lang="en-US" dirty="0"/>
              <a:t> Institute (JBEI) has set up the initial repository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5BBDFA8-F31B-E348-9BAF-13B23C026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736B04B9-F11B-4F01-91D0-3466AD1272DB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2144587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148" y="4835505"/>
            <a:ext cx="1293930" cy="109059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7" name="Picture 6" descr="virtualparts_logo_larg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093" y="2107429"/>
            <a:ext cx="2029017" cy="6763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85870" y="6116781"/>
            <a:ext cx="24929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SBOLDesigner</a:t>
            </a:r>
            <a:endParaRPr lang="en-US" sz="2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71581" y="1384490"/>
            <a:ext cx="13148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err="1"/>
              <a:t>iBioSim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135442" y="4278160"/>
            <a:ext cx="2082621" cy="1647943"/>
            <a:chOff x="7135442" y="4278160"/>
            <a:chExt cx="2082621" cy="164794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0644" y="4278160"/>
              <a:ext cx="1126644" cy="126711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135442" y="5433660"/>
              <a:ext cx="208262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6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dirty="0" err="1"/>
                <a:t>DeviceEditor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8432" y="3643366"/>
            <a:ext cx="3122051" cy="623096"/>
            <a:chOff x="555966" y="3715991"/>
            <a:chExt cx="3122051" cy="62309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5966" y="3715991"/>
              <a:ext cx="609600" cy="6096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01114" y="3846644"/>
              <a:ext cx="257690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/>
                <a:t>Gene Designer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3211" y="3153969"/>
            <a:ext cx="1791364" cy="12406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80" y="2575319"/>
            <a:ext cx="1724025" cy="771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5060" y="3280842"/>
            <a:ext cx="1594384" cy="870297"/>
          </a:xfrm>
          <a:prstGeom prst="rect">
            <a:avLst/>
          </a:prstGeom>
        </p:spPr>
      </p:pic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285B4398-0139-CF40-8E3F-C79430BC55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736B04B9-F11B-4F01-91D0-3466AD1272DB}" type="slidenum">
              <a:rPr lang="en-GB" smtClean="0"/>
              <a:t>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125FF7-4613-7E42-AF1D-D6D6393AF6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541" y="1405004"/>
            <a:ext cx="3248319" cy="563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E10018-4750-BE46-9330-44FEF77F6E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186" y="2377771"/>
            <a:ext cx="1627363" cy="7109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BFD5F26-4ECB-A84A-B1A7-1C87540D2D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27499" y="3198253"/>
            <a:ext cx="1975470" cy="5926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57E481-6B1A-0F42-899F-9B1B255B93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17215" y="1277242"/>
            <a:ext cx="1948284" cy="1066624"/>
          </a:xfrm>
          <a:prstGeom prst="rect">
            <a:avLst/>
          </a:prstGeom>
        </p:spPr>
      </p:pic>
      <p:pic>
        <p:nvPicPr>
          <p:cNvPr id="1026" name="Picture 2" descr="https://gbcloning.upv.es/static/style/images/logo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069" y="6188440"/>
            <a:ext cx="6073647" cy="7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s://i1.wp.com/blog.benchling.com/wp-content/uploads/2017/10/asset-178x.png?fit=1200%2C776&amp;ssl=1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27" r="3778" b="31407"/>
          <a:stretch/>
        </p:blipFill>
        <p:spPr bwMode="auto">
          <a:xfrm>
            <a:off x="591294" y="5163852"/>
            <a:ext cx="3066822" cy="68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266593-9CE9-2642-AF6C-4FD72ABFDDAF}"/>
              </a:ext>
            </a:extLst>
          </p:cNvPr>
          <p:cNvSpPr txBox="1"/>
          <p:nvPr/>
        </p:nvSpPr>
        <p:spPr>
          <a:xfrm>
            <a:off x="261456" y="4516142"/>
            <a:ext cx="21515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poolDesigner</a:t>
            </a:r>
            <a:endParaRPr lang="en-US" sz="2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33D657-AF96-F54E-8709-29277D41A0D8}"/>
              </a:ext>
            </a:extLst>
          </p:cNvPr>
          <p:cNvSpPr txBox="1"/>
          <p:nvPr/>
        </p:nvSpPr>
        <p:spPr>
          <a:xfrm>
            <a:off x="3731636" y="3891063"/>
            <a:ext cx="14285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Shortbol</a:t>
            </a:r>
            <a:endParaRPr lang="en-US" sz="2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E294C2-97E0-BB41-8AA4-DD7A9AA5ADF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21093" y="4623207"/>
            <a:ext cx="2151284" cy="4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8974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127ED-2832-E240-BBE4-3F01EEB8D1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83"/>
          <a:stretch/>
        </p:blipFill>
        <p:spPr>
          <a:xfrm>
            <a:off x="205056" y="1200154"/>
            <a:ext cx="8938944" cy="5226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F632C6-FCA3-1D4A-9592-2B1025768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8"/>
            <a:ext cx="8372476" cy="1143000"/>
          </a:xfrm>
        </p:spPr>
        <p:txBody>
          <a:bodyPr/>
          <a:lstStyle/>
          <a:p>
            <a:r>
              <a:rPr lang="en-US" dirty="0"/>
              <a:t>Applications -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584CC-EFBB-0B46-9C91-33977850AB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19288" y="6392866"/>
            <a:ext cx="4965700" cy="43139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http://sbolstandard.org/applications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6776C-EF83-A94A-A12C-CA07ABA74B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6B04B9-F11B-4F01-91D0-3466AD1272DB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059566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88BDF3-3981-CF46-902B-CA236D57E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68262"/>
            <a:ext cx="8229600" cy="1143000"/>
          </a:xfrm>
        </p:spPr>
        <p:txBody>
          <a:bodyPr/>
          <a:lstStyle/>
          <a:p>
            <a:r>
              <a:rPr lang="en-US" sz="3200" dirty="0"/>
              <a:t>Data Repositories: Inventory of Composable Elements (ICE)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Ham et al., Nucleic Acid Research (2012)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290856"/>
            <a:ext cx="8928100" cy="50639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B6EBC47-0FD4-0F4F-A7ED-5698996D11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736B04B9-F11B-4F01-91D0-3466AD1272DB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071955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858DD-C866-E04A-9858-C8BFB463E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</a:t>
            </a:r>
            <a:r>
              <a:rPr lang="en-US" dirty="0" err="1"/>
              <a:t>SynBioHub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7A6204BB-2A29-AC48-8D12-6170AB5E6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736B04B9-F11B-4F01-91D0-3466AD1272DB}" type="slidenum">
              <a:rPr lang="en-GB" smtClean="0"/>
              <a:t>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D2BE8B-F4A9-334F-B1D3-78E243603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19" y="1250065"/>
            <a:ext cx="5017862" cy="5561635"/>
          </a:xfrm>
          <a:prstGeom prst="rect">
            <a:avLst/>
          </a:prstGeom>
        </p:spPr>
      </p:pic>
      <p:sp>
        <p:nvSpPr>
          <p:cNvPr id="15" name="Content Placeholder 49">
            <a:extLst>
              <a:ext uri="{FF2B5EF4-FFF2-40B4-BE49-F238E27FC236}">
                <a16:creationId xmlns:a16="http://schemas.microsoft.com/office/drawing/2014/main" id="{FDCEC12C-9C26-4D47-B14F-0A656BB06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068" y="1558844"/>
            <a:ext cx="3943931" cy="4056510"/>
          </a:xfrm>
        </p:spPr>
        <p:txBody>
          <a:bodyPr>
            <a:noAutofit/>
          </a:bodyPr>
          <a:lstStyle/>
          <a:p>
            <a:r>
              <a:rPr lang="en-GB" dirty="0"/>
              <a:t>Supports storing and retrieving native SBOL and other related data</a:t>
            </a:r>
          </a:p>
          <a:p>
            <a:r>
              <a:rPr lang="en-GB" dirty="0"/>
              <a:t>Unified syntax and semantics via SBOL</a:t>
            </a:r>
          </a:p>
          <a:p>
            <a:r>
              <a:rPr lang="en-GB" dirty="0"/>
              <a:t>Data can be federated across multiple instances</a:t>
            </a:r>
          </a:p>
          <a:p>
            <a:pPr lvl="1"/>
            <a:r>
              <a:rPr lang="en-GB" dirty="0"/>
              <a:t>A web of registries</a:t>
            </a:r>
          </a:p>
          <a:p>
            <a:r>
              <a:rPr lang="en-GB" dirty="0"/>
              <a:t>Promotes data integration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A1134F7B-9D31-C540-9DFC-222B1C099090}"/>
              </a:ext>
            </a:extLst>
          </p:cNvPr>
          <p:cNvSpPr txBox="1">
            <a:spLocks/>
          </p:cNvSpPr>
          <p:nvPr/>
        </p:nvSpPr>
        <p:spPr bwMode="auto">
          <a:xfrm>
            <a:off x="5377393" y="5822954"/>
            <a:ext cx="3575050" cy="53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McLaughlin </a:t>
            </a:r>
            <a:r>
              <a:rPr lang="en-US" sz="1800" i="1" dirty="0"/>
              <a:t>et al.</a:t>
            </a:r>
            <a:r>
              <a:rPr lang="en-US" sz="1800" dirty="0"/>
              <a:t>, ACS Synthetic Biology (2018)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3621865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62" y="1230775"/>
            <a:ext cx="7816876" cy="483806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4234F7-5469-D741-8C0F-AA6CC5C0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</a:t>
            </a:r>
            <a:r>
              <a:rPr lang="en-US" dirty="0" err="1"/>
              <a:t>SBOLme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0" y="6068842"/>
            <a:ext cx="9144000" cy="789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/>
              <a:t>28,437 chemical compounds, 6,883 enzyme classes, 9,909 metabolic reactions, and 3,173,238 proteins from 3,908 organisms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9DB53520-B135-5145-B70E-CCF1443FE668}"/>
              </a:ext>
            </a:extLst>
          </p:cNvPr>
          <p:cNvSpPr txBox="1">
            <a:spLocks/>
          </p:cNvSpPr>
          <p:nvPr/>
        </p:nvSpPr>
        <p:spPr bwMode="auto">
          <a:xfrm>
            <a:off x="5111750" y="4763178"/>
            <a:ext cx="3575050" cy="53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/>
              <a:t>Kuwahara</a:t>
            </a:r>
            <a:r>
              <a:rPr lang="en-US" sz="1800" dirty="0"/>
              <a:t> </a:t>
            </a:r>
            <a:r>
              <a:rPr lang="en-US" sz="1800" i="1" dirty="0"/>
              <a:t>et al.</a:t>
            </a:r>
            <a:r>
              <a:rPr lang="en-US" sz="1800" dirty="0"/>
              <a:t>, ACS Synthetic Biology (2017)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B8D5F63-12CB-4B48-93B2-3C70881FFE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736B04B9-F11B-4F01-91D0-3466AD1272DB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466939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318320"/>
            <a:ext cx="8940800" cy="50012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3A8C4C-5433-E045-B8F3-32A4B4B43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Editor: </a:t>
            </a:r>
            <a:r>
              <a:rPr lang="en-US" dirty="0" err="1"/>
              <a:t>Benchling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4AC63ED-69BA-0D47-B70B-B25659E0D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736B04B9-F11B-4F01-91D0-3466AD1272DB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7550865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Keele_STANDARD_PowerPoint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Keele University Mono">
  <a:themeElements>
    <a:clrScheme name="Custom 3">
      <a:dk1>
        <a:srgbClr val="253244"/>
      </a:dk1>
      <a:lt1>
        <a:sysClr val="window" lastClr="FFFFFF"/>
      </a:lt1>
      <a:dk2>
        <a:srgbClr val="253244"/>
      </a:dk2>
      <a:lt2>
        <a:srgbClr val="FFFFFF"/>
      </a:lt2>
      <a:accent1>
        <a:srgbClr val="0089BD"/>
      </a:accent1>
      <a:accent2>
        <a:srgbClr val="00A1AC"/>
      </a:accent2>
      <a:accent3>
        <a:srgbClr val="B6CC32"/>
      </a:accent3>
      <a:accent4>
        <a:srgbClr val="9B7293"/>
      </a:accent4>
      <a:accent5>
        <a:srgbClr val="004C72"/>
      </a:accent5>
      <a:accent6>
        <a:srgbClr val="90C5D9"/>
      </a:accent6>
      <a:hlink>
        <a:srgbClr val="90C5D9"/>
      </a:hlink>
      <a:folHlink>
        <a:srgbClr val="90C5D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Keele University Purple Mono">
  <a:themeElements>
    <a:clrScheme name="Keele University">
      <a:dk1>
        <a:srgbClr val="253244"/>
      </a:dk1>
      <a:lt1>
        <a:sysClr val="window" lastClr="FFFFFF"/>
      </a:lt1>
      <a:dk2>
        <a:srgbClr val="253244"/>
      </a:dk2>
      <a:lt2>
        <a:srgbClr val="FFFFFF"/>
      </a:lt2>
      <a:accent1>
        <a:srgbClr val="0089BD"/>
      </a:accent1>
      <a:accent2>
        <a:srgbClr val="00A1AC"/>
      </a:accent2>
      <a:accent3>
        <a:srgbClr val="B6CC32"/>
      </a:accent3>
      <a:accent4>
        <a:srgbClr val="6B2E81"/>
      </a:accent4>
      <a:accent5>
        <a:srgbClr val="004C72"/>
      </a:accent5>
      <a:accent6>
        <a:srgbClr val="90C5D9"/>
      </a:accent6>
      <a:hlink>
        <a:srgbClr val="90C5D9"/>
      </a:hlink>
      <a:folHlink>
        <a:srgbClr val="90C5D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Keele University Blue Mono">
  <a:themeElements>
    <a:clrScheme name="Keele University">
      <a:dk1>
        <a:srgbClr val="253244"/>
      </a:dk1>
      <a:lt1>
        <a:sysClr val="window" lastClr="FFFFFF"/>
      </a:lt1>
      <a:dk2>
        <a:srgbClr val="253244"/>
      </a:dk2>
      <a:lt2>
        <a:srgbClr val="FFFFFF"/>
      </a:lt2>
      <a:accent1>
        <a:srgbClr val="0089BD"/>
      </a:accent1>
      <a:accent2>
        <a:srgbClr val="00A1AC"/>
      </a:accent2>
      <a:accent3>
        <a:srgbClr val="B6CC32"/>
      </a:accent3>
      <a:accent4>
        <a:srgbClr val="6B2E81"/>
      </a:accent4>
      <a:accent5>
        <a:srgbClr val="004C72"/>
      </a:accent5>
      <a:accent6>
        <a:srgbClr val="90C5D9"/>
      </a:accent6>
      <a:hlink>
        <a:srgbClr val="90C5D9"/>
      </a:hlink>
      <a:folHlink>
        <a:srgbClr val="90C5D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Keele_STANDARD_PowerPoint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c-20021-template.pptx" id="{AB465443-6DA4-4ED1-A3E0-6DEE20791EC6}" vid="{F57114DA-8208-4F42-B291-6D442DE20F9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3">
    <a:dk1>
      <a:srgbClr val="253244"/>
    </a:dk1>
    <a:lt1>
      <a:sysClr val="window" lastClr="FFFFFF"/>
    </a:lt1>
    <a:dk2>
      <a:srgbClr val="253244"/>
    </a:dk2>
    <a:lt2>
      <a:srgbClr val="FFFFFF"/>
    </a:lt2>
    <a:accent1>
      <a:srgbClr val="0089BD"/>
    </a:accent1>
    <a:accent2>
      <a:srgbClr val="00A1AC"/>
    </a:accent2>
    <a:accent3>
      <a:srgbClr val="B6CC32"/>
    </a:accent3>
    <a:accent4>
      <a:srgbClr val="9B7293"/>
    </a:accent4>
    <a:accent5>
      <a:srgbClr val="004C72"/>
    </a:accent5>
    <a:accent6>
      <a:srgbClr val="90C5D9"/>
    </a:accent6>
    <a:hlink>
      <a:srgbClr val="90C5D9"/>
    </a:hlink>
    <a:folHlink>
      <a:srgbClr val="90C5D9"/>
    </a:folHlink>
  </a:clrScheme>
</a:themeOverride>
</file>

<file path=ppt/theme/themeOverride10.xml><?xml version="1.0" encoding="utf-8"?>
<a:themeOverride xmlns:a="http://schemas.openxmlformats.org/drawingml/2006/main">
  <a:clrScheme name="Keele University">
    <a:dk1>
      <a:srgbClr val="253244"/>
    </a:dk1>
    <a:lt1>
      <a:sysClr val="window" lastClr="FFFFFF"/>
    </a:lt1>
    <a:dk2>
      <a:srgbClr val="253244"/>
    </a:dk2>
    <a:lt2>
      <a:srgbClr val="FFFFFF"/>
    </a:lt2>
    <a:accent1>
      <a:srgbClr val="0089BD"/>
    </a:accent1>
    <a:accent2>
      <a:srgbClr val="00A1AC"/>
    </a:accent2>
    <a:accent3>
      <a:srgbClr val="B6CC32"/>
    </a:accent3>
    <a:accent4>
      <a:srgbClr val="6B2E81"/>
    </a:accent4>
    <a:accent5>
      <a:srgbClr val="004C72"/>
    </a:accent5>
    <a:accent6>
      <a:srgbClr val="90C5D9"/>
    </a:accent6>
    <a:hlink>
      <a:srgbClr val="90C5D9"/>
    </a:hlink>
    <a:folHlink>
      <a:srgbClr val="90C5D9"/>
    </a:folHlink>
  </a:clrScheme>
</a:themeOverride>
</file>

<file path=ppt/theme/themeOverride11.xml><?xml version="1.0" encoding="utf-8"?>
<a:themeOverride xmlns:a="http://schemas.openxmlformats.org/drawingml/2006/main">
  <a:clrScheme name="Keele University">
    <a:dk1>
      <a:srgbClr val="253244"/>
    </a:dk1>
    <a:lt1>
      <a:sysClr val="window" lastClr="FFFFFF"/>
    </a:lt1>
    <a:dk2>
      <a:srgbClr val="253244"/>
    </a:dk2>
    <a:lt2>
      <a:srgbClr val="FFFFFF"/>
    </a:lt2>
    <a:accent1>
      <a:srgbClr val="0089BD"/>
    </a:accent1>
    <a:accent2>
      <a:srgbClr val="00A1AC"/>
    </a:accent2>
    <a:accent3>
      <a:srgbClr val="B6CC32"/>
    </a:accent3>
    <a:accent4>
      <a:srgbClr val="6B2E81"/>
    </a:accent4>
    <a:accent5>
      <a:srgbClr val="004C72"/>
    </a:accent5>
    <a:accent6>
      <a:srgbClr val="90C5D9"/>
    </a:accent6>
    <a:hlink>
      <a:srgbClr val="90C5D9"/>
    </a:hlink>
    <a:folHlink>
      <a:srgbClr val="90C5D9"/>
    </a:folHlink>
  </a:clrScheme>
</a:themeOverride>
</file>

<file path=ppt/theme/themeOverride12.xml><?xml version="1.0" encoding="utf-8"?>
<a:themeOverride xmlns:a="http://schemas.openxmlformats.org/drawingml/2006/main">
  <a:clrScheme name="Keele University">
    <a:dk1>
      <a:srgbClr val="253244"/>
    </a:dk1>
    <a:lt1>
      <a:sysClr val="window" lastClr="FFFFFF"/>
    </a:lt1>
    <a:dk2>
      <a:srgbClr val="253244"/>
    </a:dk2>
    <a:lt2>
      <a:srgbClr val="FFFFFF"/>
    </a:lt2>
    <a:accent1>
      <a:srgbClr val="0089BD"/>
    </a:accent1>
    <a:accent2>
      <a:srgbClr val="00A1AC"/>
    </a:accent2>
    <a:accent3>
      <a:srgbClr val="B6CC32"/>
    </a:accent3>
    <a:accent4>
      <a:srgbClr val="6B2E81"/>
    </a:accent4>
    <a:accent5>
      <a:srgbClr val="004C72"/>
    </a:accent5>
    <a:accent6>
      <a:srgbClr val="90C5D9"/>
    </a:accent6>
    <a:hlink>
      <a:srgbClr val="90C5D9"/>
    </a:hlink>
    <a:folHlink>
      <a:srgbClr val="90C5D9"/>
    </a:folHlink>
  </a:clrScheme>
</a:themeOverride>
</file>

<file path=ppt/theme/themeOverride13.xml><?xml version="1.0" encoding="utf-8"?>
<a:themeOverride xmlns:a="http://schemas.openxmlformats.org/drawingml/2006/main">
  <a:clrScheme name="Keele University">
    <a:dk1>
      <a:srgbClr val="253244"/>
    </a:dk1>
    <a:lt1>
      <a:sysClr val="window" lastClr="FFFFFF"/>
    </a:lt1>
    <a:dk2>
      <a:srgbClr val="253244"/>
    </a:dk2>
    <a:lt2>
      <a:srgbClr val="FFFFFF"/>
    </a:lt2>
    <a:accent1>
      <a:srgbClr val="0089BD"/>
    </a:accent1>
    <a:accent2>
      <a:srgbClr val="00A1AC"/>
    </a:accent2>
    <a:accent3>
      <a:srgbClr val="B6CC32"/>
    </a:accent3>
    <a:accent4>
      <a:srgbClr val="6B2E81"/>
    </a:accent4>
    <a:accent5>
      <a:srgbClr val="004C72"/>
    </a:accent5>
    <a:accent6>
      <a:srgbClr val="90C5D9"/>
    </a:accent6>
    <a:hlink>
      <a:srgbClr val="90C5D9"/>
    </a:hlink>
    <a:folHlink>
      <a:srgbClr val="90C5D9"/>
    </a:folHlink>
  </a:clrScheme>
</a:themeOverride>
</file>

<file path=ppt/theme/themeOverride14.xml><?xml version="1.0" encoding="utf-8"?>
<a:themeOverride xmlns:a="http://schemas.openxmlformats.org/drawingml/2006/main">
  <a:clrScheme name="Keele University">
    <a:dk1>
      <a:srgbClr val="253244"/>
    </a:dk1>
    <a:lt1>
      <a:sysClr val="window" lastClr="FFFFFF"/>
    </a:lt1>
    <a:dk2>
      <a:srgbClr val="253244"/>
    </a:dk2>
    <a:lt2>
      <a:srgbClr val="FFFFFF"/>
    </a:lt2>
    <a:accent1>
      <a:srgbClr val="0089BD"/>
    </a:accent1>
    <a:accent2>
      <a:srgbClr val="00A1AC"/>
    </a:accent2>
    <a:accent3>
      <a:srgbClr val="B6CC32"/>
    </a:accent3>
    <a:accent4>
      <a:srgbClr val="6B2E81"/>
    </a:accent4>
    <a:accent5>
      <a:srgbClr val="004C72"/>
    </a:accent5>
    <a:accent6>
      <a:srgbClr val="90C5D9"/>
    </a:accent6>
    <a:hlink>
      <a:srgbClr val="90C5D9"/>
    </a:hlink>
    <a:folHlink>
      <a:srgbClr val="90C5D9"/>
    </a:folHlink>
  </a:clrScheme>
</a:themeOverride>
</file>

<file path=ppt/theme/themeOverride15.xml><?xml version="1.0" encoding="utf-8"?>
<a:themeOverride xmlns:a="http://schemas.openxmlformats.org/drawingml/2006/main">
  <a:clrScheme name="Keele University">
    <a:dk1>
      <a:srgbClr val="253244"/>
    </a:dk1>
    <a:lt1>
      <a:sysClr val="window" lastClr="FFFFFF"/>
    </a:lt1>
    <a:dk2>
      <a:srgbClr val="253244"/>
    </a:dk2>
    <a:lt2>
      <a:srgbClr val="FFFFFF"/>
    </a:lt2>
    <a:accent1>
      <a:srgbClr val="0089BD"/>
    </a:accent1>
    <a:accent2>
      <a:srgbClr val="00A1AC"/>
    </a:accent2>
    <a:accent3>
      <a:srgbClr val="B6CC32"/>
    </a:accent3>
    <a:accent4>
      <a:srgbClr val="6B2E81"/>
    </a:accent4>
    <a:accent5>
      <a:srgbClr val="004C72"/>
    </a:accent5>
    <a:accent6>
      <a:srgbClr val="90C5D9"/>
    </a:accent6>
    <a:hlink>
      <a:srgbClr val="90C5D9"/>
    </a:hlink>
    <a:folHlink>
      <a:srgbClr val="90C5D9"/>
    </a:folHlink>
  </a:clrScheme>
</a:themeOverride>
</file>

<file path=ppt/theme/themeOverride16.xml><?xml version="1.0" encoding="utf-8"?>
<a:themeOverride xmlns:a="http://schemas.openxmlformats.org/drawingml/2006/main">
  <a:clrScheme name="Keele University">
    <a:dk1>
      <a:srgbClr val="253244"/>
    </a:dk1>
    <a:lt1>
      <a:sysClr val="window" lastClr="FFFFFF"/>
    </a:lt1>
    <a:dk2>
      <a:srgbClr val="253244"/>
    </a:dk2>
    <a:lt2>
      <a:srgbClr val="FFFFFF"/>
    </a:lt2>
    <a:accent1>
      <a:srgbClr val="0089BD"/>
    </a:accent1>
    <a:accent2>
      <a:srgbClr val="00A1AC"/>
    </a:accent2>
    <a:accent3>
      <a:srgbClr val="B6CC32"/>
    </a:accent3>
    <a:accent4>
      <a:srgbClr val="6B2E81"/>
    </a:accent4>
    <a:accent5>
      <a:srgbClr val="004C72"/>
    </a:accent5>
    <a:accent6>
      <a:srgbClr val="90C5D9"/>
    </a:accent6>
    <a:hlink>
      <a:srgbClr val="90C5D9"/>
    </a:hlink>
    <a:folHlink>
      <a:srgbClr val="90C5D9"/>
    </a:folHlink>
  </a:clrScheme>
</a:themeOverride>
</file>

<file path=ppt/theme/themeOverride17.xml><?xml version="1.0" encoding="utf-8"?>
<a:themeOverride xmlns:a="http://schemas.openxmlformats.org/drawingml/2006/main">
  <a:clrScheme name="Keele University">
    <a:dk1>
      <a:srgbClr val="253244"/>
    </a:dk1>
    <a:lt1>
      <a:sysClr val="window" lastClr="FFFFFF"/>
    </a:lt1>
    <a:dk2>
      <a:srgbClr val="253244"/>
    </a:dk2>
    <a:lt2>
      <a:srgbClr val="FFFFFF"/>
    </a:lt2>
    <a:accent1>
      <a:srgbClr val="0089BD"/>
    </a:accent1>
    <a:accent2>
      <a:srgbClr val="00A1AC"/>
    </a:accent2>
    <a:accent3>
      <a:srgbClr val="B6CC32"/>
    </a:accent3>
    <a:accent4>
      <a:srgbClr val="6B2E81"/>
    </a:accent4>
    <a:accent5>
      <a:srgbClr val="004C72"/>
    </a:accent5>
    <a:accent6>
      <a:srgbClr val="90C5D9"/>
    </a:accent6>
    <a:hlink>
      <a:srgbClr val="90C5D9"/>
    </a:hlink>
    <a:folHlink>
      <a:srgbClr val="90C5D9"/>
    </a:folHlink>
  </a:clrScheme>
</a:themeOverride>
</file>

<file path=ppt/theme/themeOverride18.xml><?xml version="1.0" encoding="utf-8"?>
<a:themeOverride xmlns:a="http://schemas.openxmlformats.org/drawingml/2006/main">
  <a:clrScheme name="Keele University">
    <a:dk1>
      <a:srgbClr val="253244"/>
    </a:dk1>
    <a:lt1>
      <a:sysClr val="window" lastClr="FFFFFF"/>
    </a:lt1>
    <a:dk2>
      <a:srgbClr val="253244"/>
    </a:dk2>
    <a:lt2>
      <a:srgbClr val="FFFFFF"/>
    </a:lt2>
    <a:accent1>
      <a:srgbClr val="0089BD"/>
    </a:accent1>
    <a:accent2>
      <a:srgbClr val="00A1AC"/>
    </a:accent2>
    <a:accent3>
      <a:srgbClr val="B6CC32"/>
    </a:accent3>
    <a:accent4>
      <a:srgbClr val="6B2E81"/>
    </a:accent4>
    <a:accent5>
      <a:srgbClr val="004C72"/>
    </a:accent5>
    <a:accent6>
      <a:srgbClr val="90C5D9"/>
    </a:accent6>
    <a:hlink>
      <a:srgbClr val="90C5D9"/>
    </a:hlink>
    <a:folHlink>
      <a:srgbClr val="90C5D9"/>
    </a:folHlink>
  </a:clrScheme>
</a:themeOverride>
</file>

<file path=ppt/theme/themeOverride19.xml><?xml version="1.0" encoding="utf-8"?>
<a:themeOverride xmlns:a="http://schemas.openxmlformats.org/drawingml/2006/main">
  <a:clrScheme name="Keele University">
    <a:dk1>
      <a:srgbClr val="253244"/>
    </a:dk1>
    <a:lt1>
      <a:sysClr val="window" lastClr="FFFFFF"/>
    </a:lt1>
    <a:dk2>
      <a:srgbClr val="253244"/>
    </a:dk2>
    <a:lt2>
      <a:srgbClr val="FFFFFF"/>
    </a:lt2>
    <a:accent1>
      <a:srgbClr val="0089BD"/>
    </a:accent1>
    <a:accent2>
      <a:srgbClr val="00A1AC"/>
    </a:accent2>
    <a:accent3>
      <a:srgbClr val="B6CC32"/>
    </a:accent3>
    <a:accent4>
      <a:srgbClr val="6B2E81"/>
    </a:accent4>
    <a:accent5>
      <a:srgbClr val="004C72"/>
    </a:accent5>
    <a:accent6>
      <a:srgbClr val="90C5D9"/>
    </a:accent6>
    <a:hlink>
      <a:srgbClr val="90C5D9"/>
    </a:hlink>
    <a:folHlink>
      <a:srgbClr val="90C5D9"/>
    </a:folHlink>
  </a:clrScheme>
</a:themeOverride>
</file>

<file path=ppt/theme/themeOverride2.xml><?xml version="1.0" encoding="utf-8"?>
<a:themeOverride xmlns:a="http://schemas.openxmlformats.org/drawingml/2006/main">
  <a:clrScheme name="Custom 3">
    <a:dk1>
      <a:srgbClr val="253244"/>
    </a:dk1>
    <a:lt1>
      <a:sysClr val="window" lastClr="FFFFFF"/>
    </a:lt1>
    <a:dk2>
      <a:srgbClr val="253244"/>
    </a:dk2>
    <a:lt2>
      <a:srgbClr val="FFFFFF"/>
    </a:lt2>
    <a:accent1>
      <a:srgbClr val="0089BD"/>
    </a:accent1>
    <a:accent2>
      <a:srgbClr val="00A1AC"/>
    </a:accent2>
    <a:accent3>
      <a:srgbClr val="B6CC32"/>
    </a:accent3>
    <a:accent4>
      <a:srgbClr val="9B7293"/>
    </a:accent4>
    <a:accent5>
      <a:srgbClr val="004C72"/>
    </a:accent5>
    <a:accent6>
      <a:srgbClr val="90C5D9"/>
    </a:accent6>
    <a:hlink>
      <a:srgbClr val="90C5D9"/>
    </a:hlink>
    <a:folHlink>
      <a:srgbClr val="90C5D9"/>
    </a:folHlink>
  </a:clrScheme>
</a:themeOverride>
</file>

<file path=ppt/theme/themeOverride20.xml><?xml version="1.0" encoding="utf-8"?>
<a:themeOverride xmlns:a="http://schemas.openxmlformats.org/drawingml/2006/main">
  <a:clrScheme name="Keele University">
    <a:dk1>
      <a:srgbClr val="253244"/>
    </a:dk1>
    <a:lt1>
      <a:sysClr val="window" lastClr="FFFFFF"/>
    </a:lt1>
    <a:dk2>
      <a:srgbClr val="253244"/>
    </a:dk2>
    <a:lt2>
      <a:srgbClr val="FFFFFF"/>
    </a:lt2>
    <a:accent1>
      <a:srgbClr val="0089BD"/>
    </a:accent1>
    <a:accent2>
      <a:srgbClr val="00A1AC"/>
    </a:accent2>
    <a:accent3>
      <a:srgbClr val="B6CC32"/>
    </a:accent3>
    <a:accent4>
      <a:srgbClr val="6B2E81"/>
    </a:accent4>
    <a:accent5>
      <a:srgbClr val="004C72"/>
    </a:accent5>
    <a:accent6>
      <a:srgbClr val="90C5D9"/>
    </a:accent6>
    <a:hlink>
      <a:srgbClr val="90C5D9"/>
    </a:hlink>
    <a:folHlink>
      <a:srgbClr val="90C5D9"/>
    </a:folHlink>
  </a:clrScheme>
</a:themeOverride>
</file>

<file path=ppt/theme/themeOverride21.xml><?xml version="1.0" encoding="utf-8"?>
<a:themeOverride xmlns:a="http://schemas.openxmlformats.org/drawingml/2006/main">
  <a:clrScheme name="Keele University">
    <a:dk1>
      <a:srgbClr val="253244"/>
    </a:dk1>
    <a:lt1>
      <a:sysClr val="window" lastClr="FFFFFF"/>
    </a:lt1>
    <a:dk2>
      <a:srgbClr val="253244"/>
    </a:dk2>
    <a:lt2>
      <a:srgbClr val="FFFFFF"/>
    </a:lt2>
    <a:accent1>
      <a:srgbClr val="0089BD"/>
    </a:accent1>
    <a:accent2>
      <a:srgbClr val="00A1AC"/>
    </a:accent2>
    <a:accent3>
      <a:srgbClr val="B6CC32"/>
    </a:accent3>
    <a:accent4>
      <a:srgbClr val="6B2E81"/>
    </a:accent4>
    <a:accent5>
      <a:srgbClr val="004C72"/>
    </a:accent5>
    <a:accent6>
      <a:srgbClr val="90C5D9"/>
    </a:accent6>
    <a:hlink>
      <a:srgbClr val="90C5D9"/>
    </a:hlink>
    <a:folHlink>
      <a:srgbClr val="90C5D9"/>
    </a:folHlink>
  </a:clrScheme>
</a:themeOverride>
</file>

<file path=ppt/theme/themeOverride22.xml><?xml version="1.0" encoding="utf-8"?>
<a:themeOverride xmlns:a="http://schemas.openxmlformats.org/drawingml/2006/main">
  <a:clrScheme name="Keele University">
    <a:dk1>
      <a:srgbClr val="253244"/>
    </a:dk1>
    <a:lt1>
      <a:sysClr val="window" lastClr="FFFFFF"/>
    </a:lt1>
    <a:dk2>
      <a:srgbClr val="253244"/>
    </a:dk2>
    <a:lt2>
      <a:srgbClr val="FFFFFF"/>
    </a:lt2>
    <a:accent1>
      <a:srgbClr val="0089BD"/>
    </a:accent1>
    <a:accent2>
      <a:srgbClr val="00A1AC"/>
    </a:accent2>
    <a:accent3>
      <a:srgbClr val="B6CC32"/>
    </a:accent3>
    <a:accent4>
      <a:srgbClr val="6B2E81"/>
    </a:accent4>
    <a:accent5>
      <a:srgbClr val="004C72"/>
    </a:accent5>
    <a:accent6>
      <a:srgbClr val="90C5D9"/>
    </a:accent6>
    <a:hlink>
      <a:srgbClr val="90C5D9"/>
    </a:hlink>
    <a:folHlink>
      <a:srgbClr val="90C5D9"/>
    </a:folHlink>
  </a:clrScheme>
</a:themeOverride>
</file>

<file path=ppt/theme/themeOverride23.xml><?xml version="1.0" encoding="utf-8"?>
<a:themeOverride xmlns:a="http://schemas.openxmlformats.org/drawingml/2006/main">
  <a:clrScheme name="Keele University">
    <a:dk1>
      <a:srgbClr val="253244"/>
    </a:dk1>
    <a:lt1>
      <a:sysClr val="window" lastClr="FFFFFF"/>
    </a:lt1>
    <a:dk2>
      <a:srgbClr val="253244"/>
    </a:dk2>
    <a:lt2>
      <a:srgbClr val="FFFFFF"/>
    </a:lt2>
    <a:accent1>
      <a:srgbClr val="0089BD"/>
    </a:accent1>
    <a:accent2>
      <a:srgbClr val="00A1AC"/>
    </a:accent2>
    <a:accent3>
      <a:srgbClr val="B6CC32"/>
    </a:accent3>
    <a:accent4>
      <a:srgbClr val="6B2E81"/>
    </a:accent4>
    <a:accent5>
      <a:srgbClr val="004C72"/>
    </a:accent5>
    <a:accent6>
      <a:srgbClr val="90C5D9"/>
    </a:accent6>
    <a:hlink>
      <a:srgbClr val="90C5D9"/>
    </a:hlink>
    <a:folHlink>
      <a:srgbClr val="90C5D9"/>
    </a:folHlink>
  </a:clrScheme>
</a:themeOverride>
</file>

<file path=ppt/theme/themeOverride24.xml><?xml version="1.0" encoding="utf-8"?>
<a:themeOverride xmlns:a="http://schemas.openxmlformats.org/drawingml/2006/main">
  <a:clrScheme name="Keele University">
    <a:dk1>
      <a:srgbClr val="253244"/>
    </a:dk1>
    <a:lt1>
      <a:sysClr val="window" lastClr="FFFFFF"/>
    </a:lt1>
    <a:dk2>
      <a:srgbClr val="253244"/>
    </a:dk2>
    <a:lt2>
      <a:srgbClr val="FFFFFF"/>
    </a:lt2>
    <a:accent1>
      <a:srgbClr val="0089BD"/>
    </a:accent1>
    <a:accent2>
      <a:srgbClr val="00A1AC"/>
    </a:accent2>
    <a:accent3>
      <a:srgbClr val="B6CC32"/>
    </a:accent3>
    <a:accent4>
      <a:srgbClr val="6B2E81"/>
    </a:accent4>
    <a:accent5>
      <a:srgbClr val="004C72"/>
    </a:accent5>
    <a:accent6>
      <a:srgbClr val="90C5D9"/>
    </a:accent6>
    <a:hlink>
      <a:srgbClr val="90C5D9"/>
    </a:hlink>
    <a:folHlink>
      <a:srgbClr val="90C5D9"/>
    </a:folHlink>
  </a:clrScheme>
</a:themeOverride>
</file>

<file path=ppt/theme/themeOverride3.xml><?xml version="1.0" encoding="utf-8"?>
<a:themeOverride xmlns:a="http://schemas.openxmlformats.org/drawingml/2006/main">
  <a:clrScheme name="Custom 3">
    <a:dk1>
      <a:srgbClr val="253244"/>
    </a:dk1>
    <a:lt1>
      <a:sysClr val="window" lastClr="FFFFFF"/>
    </a:lt1>
    <a:dk2>
      <a:srgbClr val="253244"/>
    </a:dk2>
    <a:lt2>
      <a:srgbClr val="FFFFFF"/>
    </a:lt2>
    <a:accent1>
      <a:srgbClr val="0089BD"/>
    </a:accent1>
    <a:accent2>
      <a:srgbClr val="00A1AC"/>
    </a:accent2>
    <a:accent3>
      <a:srgbClr val="B6CC32"/>
    </a:accent3>
    <a:accent4>
      <a:srgbClr val="9B7293"/>
    </a:accent4>
    <a:accent5>
      <a:srgbClr val="004C72"/>
    </a:accent5>
    <a:accent6>
      <a:srgbClr val="90C5D9"/>
    </a:accent6>
    <a:hlink>
      <a:srgbClr val="90C5D9"/>
    </a:hlink>
    <a:folHlink>
      <a:srgbClr val="90C5D9"/>
    </a:folHlink>
  </a:clrScheme>
</a:themeOverride>
</file>

<file path=ppt/theme/themeOverride4.xml><?xml version="1.0" encoding="utf-8"?>
<a:themeOverride xmlns:a="http://schemas.openxmlformats.org/drawingml/2006/main">
  <a:clrScheme name="Custom 3">
    <a:dk1>
      <a:srgbClr val="253244"/>
    </a:dk1>
    <a:lt1>
      <a:sysClr val="window" lastClr="FFFFFF"/>
    </a:lt1>
    <a:dk2>
      <a:srgbClr val="253244"/>
    </a:dk2>
    <a:lt2>
      <a:srgbClr val="FFFFFF"/>
    </a:lt2>
    <a:accent1>
      <a:srgbClr val="0089BD"/>
    </a:accent1>
    <a:accent2>
      <a:srgbClr val="00A1AC"/>
    </a:accent2>
    <a:accent3>
      <a:srgbClr val="B6CC32"/>
    </a:accent3>
    <a:accent4>
      <a:srgbClr val="9B7293"/>
    </a:accent4>
    <a:accent5>
      <a:srgbClr val="004C72"/>
    </a:accent5>
    <a:accent6>
      <a:srgbClr val="90C5D9"/>
    </a:accent6>
    <a:hlink>
      <a:srgbClr val="90C5D9"/>
    </a:hlink>
    <a:folHlink>
      <a:srgbClr val="90C5D9"/>
    </a:folHlink>
  </a:clrScheme>
</a:themeOverride>
</file>

<file path=ppt/theme/themeOverride5.xml><?xml version="1.0" encoding="utf-8"?>
<a:themeOverride xmlns:a="http://schemas.openxmlformats.org/drawingml/2006/main">
  <a:clrScheme name="Custom 3">
    <a:dk1>
      <a:srgbClr val="253244"/>
    </a:dk1>
    <a:lt1>
      <a:sysClr val="window" lastClr="FFFFFF"/>
    </a:lt1>
    <a:dk2>
      <a:srgbClr val="253244"/>
    </a:dk2>
    <a:lt2>
      <a:srgbClr val="FFFFFF"/>
    </a:lt2>
    <a:accent1>
      <a:srgbClr val="0089BD"/>
    </a:accent1>
    <a:accent2>
      <a:srgbClr val="00A1AC"/>
    </a:accent2>
    <a:accent3>
      <a:srgbClr val="B6CC32"/>
    </a:accent3>
    <a:accent4>
      <a:srgbClr val="9B7293"/>
    </a:accent4>
    <a:accent5>
      <a:srgbClr val="004C72"/>
    </a:accent5>
    <a:accent6>
      <a:srgbClr val="90C5D9"/>
    </a:accent6>
    <a:hlink>
      <a:srgbClr val="90C5D9"/>
    </a:hlink>
    <a:folHlink>
      <a:srgbClr val="90C5D9"/>
    </a:folHlink>
  </a:clrScheme>
</a:themeOverride>
</file>

<file path=ppt/theme/themeOverride6.xml><?xml version="1.0" encoding="utf-8"?>
<a:themeOverride xmlns:a="http://schemas.openxmlformats.org/drawingml/2006/main">
  <a:clrScheme name="Custom 3">
    <a:dk1>
      <a:srgbClr val="253244"/>
    </a:dk1>
    <a:lt1>
      <a:sysClr val="window" lastClr="FFFFFF"/>
    </a:lt1>
    <a:dk2>
      <a:srgbClr val="253244"/>
    </a:dk2>
    <a:lt2>
      <a:srgbClr val="FFFFFF"/>
    </a:lt2>
    <a:accent1>
      <a:srgbClr val="0089BD"/>
    </a:accent1>
    <a:accent2>
      <a:srgbClr val="00A1AC"/>
    </a:accent2>
    <a:accent3>
      <a:srgbClr val="B6CC32"/>
    </a:accent3>
    <a:accent4>
      <a:srgbClr val="9B7293"/>
    </a:accent4>
    <a:accent5>
      <a:srgbClr val="004C72"/>
    </a:accent5>
    <a:accent6>
      <a:srgbClr val="90C5D9"/>
    </a:accent6>
    <a:hlink>
      <a:srgbClr val="90C5D9"/>
    </a:hlink>
    <a:folHlink>
      <a:srgbClr val="90C5D9"/>
    </a:folHlink>
  </a:clrScheme>
</a:themeOverride>
</file>

<file path=ppt/theme/themeOverride7.xml><?xml version="1.0" encoding="utf-8"?>
<a:themeOverride xmlns:a="http://schemas.openxmlformats.org/drawingml/2006/main">
  <a:clrScheme name="Custom 3">
    <a:dk1>
      <a:srgbClr val="253244"/>
    </a:dk1>
    <a:lt1>
      <a:sysClr val="window" lastClr="FFFFFF"/>
    </a:lt1>
    <a:dk2>
      <a:srgbClr val="253244"/>
    </a:dk2>
    <a:lt2>
      <a:srgbClr val="FFFFFF"/>
    </a:lt2>
    <a:accent1>
      <a:srgbClr val="0089BD"/>
    </a:accent1>
    <a:accent2>
      <a:srgbClr val="00A1AC"/>
    </a:accent2>
    <a:accent3>
      <a:srgbClr val="B6CC32"/>
    </a:accent3>
    <a:accent4>
      <a:srgbClr val="9B7293"/>
    </a:accent4>
    <a:accent5>
      <a:srgbClr val="004C72"/>
    </a:accent5>
    <a:accent6>
      <a:srgbClr val="90C5D9"/>
    </a:accent6>
    <a:hlink>
      <a:srgbClr val="90C5D9"/>
    </a:hlink>
    <a:folHlink>
      <a:srgbClr val="90C5D9"/>
    </a:folHlink>
  </a:clrScheme>
</a:themeOverride>
</file>

<file path=ppt/theme/themeOverride8.xml><?xml version="1.0" encoding="utf-8"?>
<a:themeOverride xmlns:a="http://schemas.openxmlformats.org/drawingml/2006/main">
  <a:clrScheme name="Custom 3">
    <a:dk1>
      <a:srgbClr val="253244"/>
    </a:dk1>
    <a:lt1>
      <a:sysClr val="window" lastClr="FFFFFF"/>
    </a:lt1>
    <a:dk2>
      <a:srgbClr val="253244"/>
    </a:dk2>
    <a:lt2>
      <a:srgbClr val="FFFFFF"/>
    </a:lt2>
    <a:accent1>
      <a:srgbClr val="0089BD"/>
    </a:accent1>
    <a:accent2>
      <a:srgbClr val="00A1AC"/>
    </a:accent2>
    <a:accent3>
      <a:srgbClr val="B6CC32"/>
    </a:accent3>
    <a:accent4>
      <a:srgbClr val="9B7293"/>
    </a:accent4>
    <a:accent5>
      <a:srgbClr val="004C72"/>
    </a:accent5>
    <a:accent6>
      <a:srgbClr val="90C5D9"/>
    </a:accent6>
    <a:hlink>
      <a:srgbClr val="90C5D9"/>
    </a:hlink>
    <a:folHlink>
      <a:srgbClr val="90C5D9"/>
    </a:folHlink>
  </a:clrScheme>
</a:themeOverride>
</file>

<file path=ppt/theme/themeOverride9.xml><?xml version="1.0" encoding="utf-8"?>
<a:themeOverride xmlns:a="http://schemas.openxmlformats.org/drawingml/2006/main">
  <a:clrScheme name="Keele University">
    <a:dk1>
      <a:srgbClr val="253244"/>
    </a:dk1>
    <a:lt1>
      <a:sysClr val="window" lastClr="FFFFFF"/>
    </a:lt1>
    <a:dk2>
      <a:srgbClr val="253244"/>
    </a:dk2>
    <a:lt2>
      <a:srgbClr val="FFFFFF"/>
    </a:lt2>
    <a:accent1>
      <a:srgbClr val="0089BD"/>
    </a:accent1>
    <a:accent2>
      <a:srgbClr val="00A1AC"/>
    </a:accent2>
    <a:accent3>
      <a:srgbClr val="B6CC32"/>
    </a:accent3>
    <a:accent4>
      <a:srgbClr val="6B2E81"/>
    </a:accent4>
    <a:accent5>
      <a:srgbClr val="004C72"/>
    </a:accent5>
    <a:accent6>
      <a:srgbClr val="90C5D9"/>
    </a:accent6>
    <a:hlink>
      <a:srgbClr val="90C5D9"/>
    </a:hlink>
    <a:folHlink>
      <a:srgbClr val="90C5D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Keele_STANDARD_PowerPoint.potx</Template>
  <TotalTime>22579</TotalTime>
  <Words>735</Words>
  <Application>Microsoft Macintosh PowerPoint</Application>
  <PresentationFormat>On-screen Show (4:3)</PresentationFormat>
  <Paragraphs>166</Paragraphs>
  <Slides>19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4" baseType="lpstr">
      <vt:lpstr>ＭＳ Ｐゴシック</vt:lpstr>
      <vt:lpstr>ＭＳ Ｐゴシック</vt:lpstr>
      <vt:lpstr>Arial</vt:lpstr>
      <vt:lpstr>Calibri</vt:lpstr>
      <vt:lpstr>Gill Sans MT</vt:lpstr>
      <vt:lpstr>Helvetica Neue</vt:lpstr>
      <vt:lpstr>NimbusSanL</vt:lpstr>
      <vt:lpstr>Palatino Linotype</vt:lpstr>
      <vt:lpstr>Wingdings</vt:lpstr>
      <vt:lpstr>Keele_STANDARD_PowerPoint</vt:lpstr>
      <vt:lpstr>Keele University Mono</vt:lpstr>
      <vt:lpstr>Keele University Purple Mono</vt:lpstr>
      <vt:lpstr>Keele University Blue Mono</vt:lpstr>
      <vt:lpstr>1_Keele_STANDARD_PowerPoint</vt:lpstr>
      <vt:lpstr>Visio</vt:lpstr>
      <vt:lpstr>PowerPoint Presentation</vt:lpstr>
      <vt:lpstr>Collaborating across different stages of (automation-assisted) synbio workflows</vt:lpstr>
      <vt:lpstr>ACS Synthetic Biology has officially adopted SBOL as publication standard </vt:lpstr>
      <vt:lpstr>Applications</vt:lpstr>
      <vt:lpstr>Applications - continued</vt:lpstr>
      <vt:lpstr>Data Repositories: Inventory of Composable Elements (ICE)</vt:lpstr>
      <vt:lpstr>Data Repositories: SynBioHub</vt:lpstr>
      <vt:lpstr>Data Repositories: SBOLme</vt:lpstr>
      <vt:lpstr>Sequence Editor: Benchling</vt:lpstr>
      <vt:lpstr>Sequence Editor: SBOLDesigner</vt:lpstr>
      <vt:lpstr>Circuit Design &amp; Modelling: Cello</vt:lpstr>
      <vt:lpstr>Circuit Design &amp; Modelling: iBioSim</vt:lpstr>
      <vt:lpstr>Circuit Design &amp; Modelling: Virtual Parts Repository</vt:lpstr>
      <vt:lpstr>Workflows: SynBioHub as a central hub for synbio data management and workflows</vt:lpstr>
      <vt:lpstr>Workflows: Automated generation of models of genetic designs</vt:lpstr>
      <vt:lpstr>Workflows: POLEN - PrOtocol for Linking External Nodes</vt:lpstr>
      <vt:lpstr>Visualisation examples </vt:lpstr>
      <vt:lpstr>Open source libraries</vt:lpstr>
      <vt:lpstr>Acknowledgments</vt:lpstr>
    </vt:vector>
  </TitlesOfParts>
  <Company>Keele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Keele University</dc:creator>
  <cp:lastModifiedBy>Goksel Misirli</cp:lastModifiedBy>
  <cp:revision>1112</cp:revision>
  <cp:lastPrinted>2019-06-30T11:45:13Z</cp:lastPrinted>
  <dcterms:created xsi:type="dcterms:W3CDTF">2017-03-21T08:36:39Z</dcterms:created>
  <dcterms:modified xsi:type="dcterms:W3CDTF">2019-07-07T13:44:38Z</dcterms:modified>
</cp:coreProperties>
</file>